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83" r:id="rId3"/>
    <p:sldId id="284" r:id="rId4"/>
    <p:sldId id="261" r:id="rId5"/>
    <p:sldId id="277" r:id="rId6"/>
    <p:sldId id="287" r:id="rId7"/>
    <p:sldId id="285" r:id="rId8"/>
    <p:sldId id="286" r:id="rId9"/>
    <p:sldId id="279" r:id="rId10"/>
    <p:sldId id="263" r:id="rId11"/>
    <p:sldId id="274" r:id="rId12"/>
    <p:sldId id="272" r:id="rId13"/>
    <p:sldId id="275" r:id="rId14"/>
    <p:sldId id="276" r:id="rId15"/>
    <p:sldId id="266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A7C264"/>
    <a:srgbClr val="CC615A"/>
    <a:srgbClr val="FF6600"/>
    <a:srgbClr val="B381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83418" autoAdjust="0"/>
  </p:normalViewPr>
  <p:slideViewPr>
    <p:cSldViewPr showGuides="1">
      <p:cViewPr varScale="1">
        <p:scale>
          <a:sx n="102" d="100"/>
          <a:sy n="102" d="100"/>
        </p:scale>
        <p:origin x="144" y="29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576" cy="3657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A82FC3-5EBF-4147-AB91-618F3DE045C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F0D48-5FEE-4BF3-8DDE-8F5CBCDB6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724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Formal</a:t>
            </a:r>
            <a:r>
              <a:rPr lang="en-US" baseline="0" dirty="0" smtClean="0"/>
              <a:t> separate </a:t>
            </a:r>
            <a:r>
              <a:rPr lang="en-US" baseline="0" dirty="0" err="1" smtClean="0"/>
              <a:t>PLCg</a:t>
            </a:r>
            <a:r>
              <a:rPr lang="en-US" baseline="0" dirty="0" smtClean="0"/>
              <a:t> term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0D48-5FEE-4BF3-8DDE-8F5CBCDB6C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7975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If refractory period of one compartment is different, sometimes a wave will move through the A/P boundary and sometimes not, resulting in variable frequency. This was observed ex vivo as well.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0D48-5FEE-4BF3-8DDE-8F5CBCDB6C4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60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Formal</a:t>
            </a:r>
            <a:r>
              <a:rPr lang="en-US" baseline="0" dirty="0" smtClean="0"/>
              <a:t> separate </a:t>
            </a:r>
            <a:r>
              <a:rPr lang="en-US" baseline="0" dirty="0" err="1" smtClean="0"/>
              <a:t>PLCg</a:t>
            </a:r>
            <a:r>
              <a:rPr lang="en-US" baseline="0" dirty="0" smtClean="0"/>
              <a:t> term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BF0D48-5FEE-4BF3-8DDE-8F5CBCDB6C4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35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65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114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667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592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22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75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66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9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020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350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57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4F2EB-FD90-4911-8DBA-66CF5214A5EA}" type="datetimeFigureOut">
              <a:rPr lang="en-US" smtClean="0"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5112C-F256-4CE2-9A03-4304B4C8CB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29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0.png"/><Relationship Id="rId5" Type="http://schemas.openxmlformats.org/officeDocument/2006/relationships/image" Target="../media/image70.png"/><Relationship Id="rId4" Type="http://schemas.openxmlformats.org/officeDocument/2006/relationships/image" Target="../media/image6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4.png"/><Relationship Id="rId4" Type="http://schemas.openxmlformats.org/officeDocument/2006/relationships/image" Target="../media/image19.png"/><Relationship Id="rId9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Calcium Wave Project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11.2.15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Questions we would like to attack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Are there any physical differences between A and P compartment cells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What are the kinetics of calcium signaling in the wing-disc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Candidates for the identity of the active serum component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963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5827640" y="4046925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014765" y="6458906"/>
            <a:ext cx="4073975" cy="47481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8" name="Straight Connector 7"/>
          <p:cNvCxnSpPr/>
          <p:nvPr/>
        </p:nvCxnSpPr>
        <p:spPr>
          <a:xfrm>
            <a:off x="1706880" y="2604580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9" name="Terminator 36"/>
          <p:cNvSpPr/>
          <p:nvPr/>
        </p:nvSpPr>
        <p:spPr>
          <a:xfrm>
            <a:off x="5022528" y="5249492"/>
            <a:ext cx="2317149" cy="909280"/>
          </a:xfrm>
          <a:prstGeom prst="flowChartTerminator">
            <a:avLst/>
          </a:prstGeom>
          <a:solidFill>
            <a:srgbClr val="EEECE1">
              <a:lumMod val="50000"/>
            </a:srgbClr>
          </a:solidFill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4" name="Group 73"/>
          <p:cNvGrpSpPr/>
          <p:nvPr/>
        </p:nvGrpSpPr>
        <p:grpSpPr>
          <a:xfrm>
            <a:off x="6644640" y="5133880"/>
            <a:ext cx="270860" cy="253209"/>
            <a:chOff x="5657676" y="4425629"/>
            <a:chExt cx="270860" cy="253209"/>
          </a:xfrm>
        </p:grpSpPr>
        <p:sp>
          <p:nvSpPr>
            <p:cNvPr id="10" name="Process 76"/>
            <p:cNvSpPr/>
            <p:nvPr/>
          </p:nvSpPr>
          <p:spPr>
            <a:xfrm>
              <a:off x="5693995" y="442562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rgbClr val="EEECE1">
                    <a:lumMod val="25000"/>
                  </a:srgbClr>
                </a:gs>
                <a:gs pos="79000">
                  <a:srgbClr val="EEECE1">
                    <a:lumMod val="25000"/>
                  </a:srgbClr>
                </a:gs>
                <a:gs pos="50000">
                  <a:srgbClr val="EEECE1">
                    <a:lumMod val="50000"/>
                  </a:srgbClr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Process 77"/>
            <p:cNvSpPr/>
            <p:nvPr/>
          </p:nvSpPr>
          <p:spPr>
            <a:xfrm flipH="1">
              <a:off x="5856290" y="4425629"/>
              <a:ext cx="72246" cy="253209"/>
            </a:xfrm>
            <a:prstGeom prst="flowChartProcess">
              <a:avLst/>
            </a:prstGeom>
            <a:solidFill>
              <a:srgbClr val="EEECE1">
                <a:lumMod val="25000"/>
              </a:srgbClr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Process 78"/>
            <p:cNvSpPr/>
            <p:nvPr/>
          </p:nvSpPr>
          <p:spPr>
            <a:xfrm>
              <a:off x="5657676" y="4425629"/>
              <a:ext cx="72638" cy="253209"/>
            </a:xfrm>
            <a:prstGeom prst="flowChartProcess">
              <a:avLst/>
            </a:prstGeom>
            <a:solidFill>
              <a:srgbClr val="EEECE1">
                <a:lumMod val="25000"/>
              </a:srgbClr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211750" y="5886546"/>
            <a:ext cx="517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ER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852829" y="5020155"/>
            <a:ext cx="576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kumimoji="0" lang="en-US" sz="14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3398808" y="3124054"/>
            <a:ext cx="0" cy="3004738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19" name="Oval 18"/>
          <p:cNvSpPr/>
          <p:nvPr/>
        </p:nvSpPr>
        <p:spPr>
          <a:xfrm rot="16200000">
            <a:off x="3089781" y="4597452"/>
            <a:ext cx="577600" cy="555520"/>
          </a:xfrm>
          <a:prstGeom prst="ellipse">
            <a:avLst/>
          </a:prstGeom>
          <a:gradFill flip="none" rotWithShape="1">
            <a:gsLst>
              <a:gs pos="14000">
                <a:srgbClr val="201B9C"/>
              </a:gs>
              <a:gs pos="54000">
                <a:srgbClr val="3366FF"/>
              </a:gs>
              <a:gs pos="97000">
                <a:srgbClr val="201B9C"/>
              </a:gs>
            </a:gsLst>
            <a:lin ang="16200000" scaled="0"/>
            <a:tileRect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Oval 19"/>
          <p:cNvSpPr/>
          <p:nvPr/>
        </p:nvSpPr>
        <p:spPr>
          <a:xfrm rot="16200000">
            <a:off x="3508021" y="4597452"/>
            <a:ext cx="577600" cy="555520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 rot="16200000">
            <a:off x="3315277" y="4877717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 rot="16200000">
            <a:off x="3315277" y="4461294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5" name="Group 74"/>
          <p:cNvGrpSpPr/>
          <p:nvPr/>
        </p:nvGrpSpPr>
        <p:grpSpPr>
          <a:xfrm>
            <a:off x="5657088" y="5129121"/>
            <a:ext cx="270860" cy="253209"/>
            <a:chOff x="4502367" y="4415989"/>
            <a:chExt cx="270860" cy="253209"/>
          </a:xfrm>
        </p:grpSpPr>
        <p:sp>
          <p:nvSpPr>
            <p:cNvPr id="23" name="Process 104"/>
            <p:cNvSpPr/>
            <p:nvPr/>
          </p:nvSpPr>
          <p:spPr>
            <a:xfrm>
              <a:off x="4538687" y="441598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rgbClr val="54A870"/>
                </a:gs>
                <a:gs pos="79000">
                  <a:srgbClr val="54A870"/>
                </a:gs>
                <a:gs pos="51000">
                  <a:srgbClr val="67FCBC"/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Process 105"/>
            <p:cNvSpPr/>
            <p:nvPr/>
          </p:nvSpPr>
          <p:spPr>
            <a:xfrm flipH="1">
              <a:off x="4700981" y="4415989"/>
              <a:ext cx="72246" cy="253209"/>
            </a:xfrm>
            <a:prstGeom prst="flowChartProcess">
              <a:avLst/>
            </a:prstGeom>
            <a:solidFill>
              <a:srgbClr val="42C47D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Process 106"/>
            <p:cNvSpPr/>
            <p:nvPr/>
          </p:nvSpPr>
          <p:spPr>
            <a:xfrm>
              <a:off x="4502367" y="4415989"/>
              <a:ext cx="72638" cy="253209"/>
            </a:xfrm>
            <a:prstGeom prst="flowChartProcess">
              <a:avLst/>
            </a:prstGeom>
            <a:solidFill>
              <a:srgbClr val="42C47D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8" name="Straight Connector 27"/>
          <p:cNvCxnSpPr/>
          <p:nvPr/>
        </p:nvCxnSpPr>
        <p:spPr>
          <a:xfrm flipH="1">
            <a:off x="8555580" y="3141988"/>
            <a:ext cx="29768" cy="2953496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29" name="Freeform 28"/>
          <p:cNvSpPr/>
          <p:nvPr/>
        </p:nvSpPr>
        <p:spPr>
          <a:xfrm>
            <a:off x="2811555" y="2589192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Freeform 29"/>
          <p:cNvSpPr/>
          <p:nvPr/>
        </p:nvSpPr>
        <p:spPr>
          <a:xfrm flipH="1">
            <a:off x="3398808" y="2619959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Freeform 30"/>
          <p:cNvSpPr/>
          <p:nvPr/>
        </p:nvSpPr>
        <p:spPr>
          <a:xfrm>
            <a:off x="7998095" y="2596352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Freeform 31"/>
          <p:cNvSpPr/>
          <p:nvPr/>
        </p:nvSpPr>
        <p:spPr>
          <a:xfrm flipH="1" flipV="1">
            <a:off x="3398806" y="5888885"/>
            <a:ext cx="657950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Freeform 32"/>
          <p:cNvSpPr/>
          <p:nvPr/>
        </p:nvSpPr>
        <p:spPr>
          <a:xfrm flipV="1">
            <a:off x="7968327" y="5836137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9172600" y="2586480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5" name="Freeform 34"/>
          <p:cNvSpPr/>
          <p:nvPr/>
        </p:nvSpPr>
        <p:spPr>
          <a:xfrm flipH="1">
            <a:off x="8585348" y="2569123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6" name="Straight Connector 35"/>
          <p:cNvCxnSpPr/>
          <p:nvPr/>
        </p:nvCxnSpPr>
        <p:spPr>
          <a:xfrm>
            <a:off x="9142832" y="6451713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7" name="Freeform 36"/>
          <p:cNvSpPr/>
          <p:nvPr/>
        </p:nvSpPr>
        <p:spPr>
          <a:xfrm flipH="1" flipV="1">
            <a:off x="8570389" y="5836775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1718491" y="6506387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9" name="Freeform 38"/>
          <p:cNvSpPr/>
          <p:nvPr/>
        </p:nvSpPr>
        <p:spPr>
          <a:xfrm flipV="1">
            <a:off x="2811554" y="5888886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Oval 39"/>
          <p:cNvSpPr/>
          <p:nvPr/>
        </p:nvSpPr>
        <p:spPr>
          <a:xfrm rot="5400000">
            <a:off x="8243895" y="4626446"/>
            <a:ext cx="577600" cy="555520"/>
          </a:xfrm>
          <a:prstGeom prst="ellipse">
            <a:avLst/>
          </a:prstGeom>
          <a:gradFill flip="none" rotWithShape="1">
            <a:gsLst>
              <a:gs pos="14000">
                <a:srgbClr val="201B9C"/>
              </a:gs>
              <a:gs pos="54000">
                <a:srgbClr val="3366FF"/>
              </a:gs>
              <a:gs pos="97000">
                <a:srgbClr val="201B9C"/>
              </a:gs>
            </a:gsLst>
            <a:lin ang="16200000" scaled="0"/>
            <a:tileRect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Oval 40"/>
          <p:cNvSpPr/>
          <p:nvPr/>
        </p:nvSpPr>
        <p:spPr>
          <a:xfrm rot="5400000">
            <a:off x="7957288" y="4626446"/>
            <a:ext cx="577600" cy="555520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Oval 41"/>
          <p:cNvSpPr/>
          <p:nvPr/>
        </p:nvSpPr>
        <p:spPr>
          <a:xfrm rot="5400000">
            <a:off x="8434820" y="4490288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Oval 42"/>
          <p:cNvSpPr/>
          <p:nvPr/>
        </p:nvSpPr>
        <p:spPr>
          <a:xfrm rot="5400000">
            <a:off x="8434820" y="4906711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902293" y="4979991"/>
            <a:ext cx="856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SERCA</a:t>
            </a:r>
          </a:p>
        </p:txBody>
      </p:sp>
      <p:sp>
        <p:nvSpPr>
          <p:cNvPr id="47" name="Freeform 46"/>
          <p:cNvSpPr/>
          <p:nvPr/>
        </p:nvSpPr>
        <p:spPr>
          <a:xfrm>
            <a:off x="3968313" y="2599459"/>
            <a:ext cx="4089478" cy="259127"/>
          </a:xfrm>
          <a:custGeom>
            <a:avLst/>
            <a:gdLst>
              <a:gd name="connsiteX0" fmla="*/ 0 w 2587924"/>
              <a:gd name="connsiteY0" fmla="*/ 17253 h 163982"/>
              <a:gd name="connsiteX1" fmla="*/ 1181819 w 2587924"/>
              <a:gd name="connsiteY1" fmla="*/ 163902 h 163982"/>
              <a:gd name="connsiteX2" fmla="*/ 2587924 w 2587924"/>
              <a:gd name="connsiteY2" fmla="*/ 0 h 163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87924" h="163982">
                <a:moveTo>
                  <a:pt x="0" y="17253"/>
                </a:moveTo>
                <a:cubicBezTo>
                  <a:pt x="375249" y="92015"/>
                  <a:pt x="750498" y="166777"/>
                  <a:pt x="1181819" y="163902"/>
                </a:cubicBezTo>
                <a:cubicBezTo>
                  <a:pt x="1613140" y="161027"/>
                  <a:pt x="2100532" y="80513"/>
                  <a:pt x="2587924" y="0"/>
                </a:cubicBezTo>
              </a:path>
            </a:pathLst>
          </a:custGeom>
          <a:noFill/>
          <a:ln w="63500">
            <a:solidFill>
              <a:srgbClr val="D996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5765863" y="2438400"/>
            <a:ext cx="0" cy="290622"/>
          </a:xfrm>
          <a:prstGeom prst="straightConnector1">
            <a:avLst/>
          </a:prstGeom>
          <a:ln w="539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6116630" y="2438400"/>
            <a:ext cx="0" cy="290622"/>
          </a:xfrm>
          <a:prstGeom prst="straightConnector1">
            <a:avLst/>
          </a:prstGeom>
          <a:ln w="53975">
            <a:solidFill>
              <a:schemeClr val="accent2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Initial attempt with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Höfer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model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6876443" y="3779327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2188032" y="5030548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9000848" y="5117759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530070" y="5164488"/>
            <a:ext cx="105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Gap Junction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953500" y="5576706"/>
                <a:ext cx="553806" cy="2822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𝐸𝑅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3500" y="5576706"/>
                <a:ext cx="553806" cy="282257"/>
              </a:xfrm>
              <a:prstGeom prst="rect">
                <a:avLst/>
              </a:prstGeom>
              <a:blipFill rotWithShape="0">
                <a:blip r:embed="rId2"/>
                <a:stretch>
                  <a:fillRect l="-10000" t="-2174" r="-3333"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Freeform 75"/>
          <p:cNvSpPr/>
          <p:nvPr/>
        </p:nvSpPr>
        <p:spPr>
          <a:xfrm>
            <a:off x="6416040" y="4556760"/>
            <a:ext cx="354512" cy="1158240"/>
          </a:xfrm>
          <a:custGeom>
            <a:avLst/>
            <a:gdLst>
              <a:gd name="connsiteX0" fmla="*/ 160020 w 354512"/>
              <a:gd name="connsiteY0" fmla="*/ 1158240 h 1158240"/>
              <a:gd name="connsiteX1" fmla="*/ 327660 w 354512"/>
              <a:gd name="connsiteY1" fmla="*/ 1036320 h 1158240"/>
              <a:gd name="connsiteX2" fmla="*/ 320040 w 354512"/>
              <a:gd name="connsiteY2" fmla="*/ 434340 h 1158240"/>
              <a:gd name="connsiteX3" fmla="*/ 0 w 354512"/>
              <a:gd name="connsiteY3" fmla="*/ 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4512" h="1158240">
                <a:moveTo>
                  <a:pt x="160020" y="1158240"/>
                </a:moveTo>
                <a:cubicBezTo>
                  <a:pt x="230505" y="1157605"/>
                  <a:pt x="300990" y="1156970"/>
                  <a:pt x="327660" y="1036320"/>
                </a:cubicBezTo>
                <a:cubicBezTo>
                  <a:pt x="354330" y="915670"/>
                  <a:pt x="374650" y="607060"/>
                  <a:pt x="320040" y="434340"/>
                </a:cubicBezTo>
                <a:cubicBezTo>
                  <a:pt x="265430" y="261620"/>
                  <a:pt x="132715" y="130810"/>
                  <a:pt x="0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/>
          <p:cNvSpPr/>
          <p:nvPr/>
        </p:nvSpPr>
        <p:spPr>
          <a:xfrm>
            <a:off x="5796237" y="4648200"/>
            <a:ext cx="139743" cy="1089660"/>
          </a:xfrm>
          <a:custGeom>
            <a:avLst/>
            <a:gdLst>
              <a:gd name="connsiteX0" fmla="*/ 109263 w 139743"/>
              <a:gd name="connsiteY0" fmla="*/ 0 h 1089660"/>
              <a:gd name="connsiteX1" fmla="*/ 10203 w 139743"/>
              <a:gd name="connsiteY1" fmla="*/ 350520 h 1089660"/>
              <a:gd name="connsiteX2" fmla="*/ 17823 w 139743"/>
              <a:gd name="connsiteY2" fmla="*/ 929640 h 1089660"/>
              <a:gd name="connsiteX3" fmla="*/ 139743 w 139743"/>
              <a:gd name="connsiteY3" fmla="*/ 1089660 h 108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43" h="1089660">
                <a:moveTo>
                  <a:pt x="109263" y="0"/>
                </a:moveTo>
                <a:cubicBezTo>
                  <a:pt x="67353" y="97790"/>
                  <a:pt x="25443" y="195580"/>
                  <a:pt x="10203" y="350520"/>
                </a:cubicBezTo>
                <a:cubicBezTo>
                  <a:pt x="-5037" y="505460"/>
                  <a:pt x="-3767" y="806450"/>
                  <a:pt x="17823" y="929640"/>
                </a:cubicBezTo>
                <a:cubicBezTo>
                  <a:pt x="39413" y="1052830"/>
                  <a:pt x="139743" y="1089660"/>
                  <a:pt x="139743" y="108966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6566551" y="4558056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Oval 78"/>
          <p:cNvSpPr/>
          <p:nvPr/>
        </p:nvSpPr>
        <p:spPr>
          <a:xfrm>
            <a:off x="4330385" y="1776177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Freeform 80"/>
          <p:cNvSpPr/>
          <p:nvPr/>
        </p:nvSpPr>
        <p:spPr>
          <a:xfrm>
            <a:off x="4518660" y="2438400"/>
            <a:ext cx="1203960" cy="1790700"/>
          </a:xfrm>
          <a:custGeom>
            <a:avLst/>
            <a:gdLst>
              <a:gd name="connsiteX0" fmla="*/ 0 w 1203960"/>
              <a:gd name="connsiteY0" fmla="*/ 0 h 1790700"/>
              <a:gd name="connsiteX1" fmla="*/ 30480 w 1203960"/>
              <a:gd name="connsiteY1" fmla="*/ 640080 h 1790700"/>
              <a:gd name="connsiteX2" fmla="*/ 121920 w 1203960"/>
              <a:gd name="connsiteY2" fmla="*/ 1135380 h 1790700"/>
              <a:gd name="connsiteX3" fmla="*/ 373380 w 1203960"/>
              <a:gd name="connsiteY3" fmla="*/ 1394460 h 1790700"/>
              <a:gd name="connsiteX4" fmla="*/ 1203960 w 1203960"/>
              <a:gd name="connsiteY4" fmla="*/ 179070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1790700">
                <a:moveTo>
                  <a:pt x="0" y="0"/>
                </a:moveTo>
                <a:cubicBezTo>
                  <a:pt x="5080" y="225425"/>
                  <a:pt x="10160" y="450850"/>
                  <a:pt x="30480" y="640080"/>
                </a:cubicBezTo>
                <a:cubicBezTo>
                  <a:pt x="50800" y="829310"/>
                  <a:pt x="64770" y="1009650"/>
                  <a:pt x="121920" y="1135380"/>
                </a:cubicBezTo>
                <a:cubicBezTo>
                  <a:pt x="179070" y="1261110"/>
                  <a:pt x="193040" y="1285240"/>
                  <a:pt x="373380" y="1394460"/>
                </a:cubicBezTo>
                <a:cubicBezTo>
                  <a:pt x="553720" y="1503680"/>
                  <a:pt x="878840" y="1647190"/>
                  <a:pt x="1203960" y="179070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4536232" y="3076279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3" name="Group 82"/>
          <p:cNvGrpSpPr/>
          <p:nvPr/>
        </p:nvGrpSpPr>
        <p:grpSpPr>
          <a:xfrm>
            <a:off x="4927587" y="2683669"/>
            <a:ext cx="270860" cy="253209"/>
            <a:chOff x="4502367" y="4415989"/>
            <a:chExt cx="270860" cy="253209"/>
          </a:xfrm>
        </p:grpSpPr>
        <p:sp>
          <p:nvSpPr>
            <p:cNvPr id="84" name="Process 104"/>
            <p:cNvSpPr/>
            <p:nvPr/>
          </p:nvSpPr>
          <p:spPr>
            <a:xfrm>
              <a:off x="4538687" y="441598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chemeClr val="accent2"/>
                </a:gs>
                <a:gs pos="79000">
                  <a:schemeClr val="accent2"/>
                </a:gs>
                <a:gs pos="51000">
                  <a:schemeClr val="accent2">
                    <a:lumMod val="40000"/>
                    <a:lumOff val="60000"/>
                  </a:schemeClr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5" name="Process 105"/>
            <p:cNvSpPr/>
            <p:nvPr/>
          </p:nvSpPr>
          <p:spPr>
            <a:xfrm flipH="1">
              <a:off x="4700981" y="4415989"/>
              <a:ext cx="72246" cy="253209"/>
            </a:xfrm>
            <a:prstGeom prst="flowChartProcess">
              <a:avLst/>
            </a:prstGeom>
            <a:solidFill>
              <a:schemeClr val="accent2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6" name="Process 106"/>
            <p:cNvSpPr/>
            <p:nvPr/>
          </p:nvSpPr>
          <p:spPr>
            <a:xfrm>
              <a:off x="4502367" y="4415989"/>
              <a:ext cx="72638" cy="253209"/>
            </a:xfrm>
            <a:prstGeom prst="flowChartProcess">
              <a:avLst/>
            </a:prstGeom>
            <a:solidFill>
              <a:schemeClr val="accent2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1" name="TextBox 90"/>
          <p:cNvSpPr txBox="1"/>
          <p:nvPr/>
        </p:nvSpPr>
        <p:spPr>
          <a:xfrm>
            <a:off x="5366417" y="1905851"/>
            <a:ext cx="1206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Mechanical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kern="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Stimulation</a:t>
            </a:r>
            <a:endParaRPr kumimoji="0" lang="en-US" sz="1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Freeform 91"/>
          <p:cNvSpPr/>
          <p:nvPr/>
        </p:nvSpPr>
        <p:spPr>
          <a:xfrm>
            <a:off x="5212080" y="2352040"/>
            <a:ext cx="228600" cy="248920"/>
          </a:xfrm>
          <a:custGeom>
            <a:avLst/>
            <a:gdLst>
              <a:gd name="connsiteX0" fmla="*/ 228600 w 228600"/>
              <a:gd name="connsiteY0" fmla="*/ 0 h 248920"/>
              <a:gd name="connsiteX1" fmla="*/ 142240 w 228600"/>
              <a:gd name="connsiteY1" fmla="*/ 81280 h 248920"/>
              <a:gd name="connsiteX2" fmla="*/ 35560 w 228600"/>
              <a:gd name="connsiteY2" fmla="*/ 203200 h 248920"/>
              <a:gd name="connsiteX3" fmla="*/ 0 w 228600"/>
              <a:gd name="connsiteY3" fmla="*/ 248920 h 248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48920">
                <a:moveTo>
                  <a:pt x="228600" y="0"/>
                </a:moveTo>
                <a:cubicBezTo>
                  <a:pt x="201506" y="23706"/>
                  <a:pt x="174413" y="47413"/>
                  <a:pt x="142240" y="81280"/>
                </a:cubicBezTo>
                <a:cubicBezTo>
                  <a:pt x="110067" y="115147"/>
                  <a:pt x="59267" y="175260"/>
                  <a:pt x="35560" y="203200"/>
                </a:cubicBezTo>
                <a:cubicBezTo>
                  <a:pt x="11853" y="231140"/>
                  <a:pt x="0" y="248920"/>
                  <a:pt x="0" y="24892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5164518" y="2490345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5444121" y="3624954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(3)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5056427" y="2855435"/>
            <a:ext cx="899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TRPN Channel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5423800" y="5379121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Freeform 97"/>
          <p:cNvSpPr/>
          <p:nvPr/>
        </p:nvSpPr>
        <p:spPr>
          <a:xfrm>
            <a:off x="7364361" y="4277032"/>
            <a:ext cx="1734053" cy="579045"/>
          </a:xfrm>
          <a:custGeom>
            <a:avLst/>
            <a:gdLst>
              <a:gd name="connsiteX0" fmla="*/ 0 w 1734053"/>
              <a:gd name="connsiteY0" fmla="*/ 0 h 579045"/>
              <a:gd name="connsiteX1" fmla="*/ 265471 w 1734053"/>
              <a:gd name="connsiteY1" fmla="*/ 383458 h 579045"/>
              <a:gd name="connsiteX2" fmla="*/ 747252 w 1734053"/>
              <a:gd name="connsiteY2" fmla="*/ 570271 h 579045"/>
              <a:gd name="connsiteX3" fmla="*/ 1582994 w 1734053"/>
              <a:gd name="connsiteY3" fmla="*/ 540774 h 579045"/>
              <a:gd name="connsiteX4" fmla="*/ 1730478 w 1734053"/>
              <a:gd name="connsiteY4" fmla="*/ 471949 h 57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4053" h="579045">
                <a:moveTo>
                  <a:pt x="0" y="0"/>
                </a:moveTo>
                <a:cubicBezTo>
                  <a:pt x="70464" y="144206"/>
                  <a:pt x="140929" y="288413"/>
                  <a:pt x="265471" y="383458"/>
                </a:cubicBezTo>
                <a:cubicBezTo>
                  <a:pt x="390013" y="478503"/>
                  <a:pt x="527665" y="544052"/>
                  <a:pt x="747252" y="570271"/>
                </a:cubicBezTo>
                <a:cubicBezTo>
                  <a:pt x="966839" y="596490"/>
                  <a:pt x="1419123" y="557161"/>
                  <a:pt x="1582994" y="540774"/>
                </a:cubicBezTo>
                <a:cubicBezTo>
                  <a:pt x="1746865" y="524387"/>
                  <a:pt x="1738671" y="498168"/>
                  <a:pt x="1730478" y="471949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/>
          <p:cNvSpPr txBox="1"/>
          <p:nvPr/>
        </p:nvSpPr>
        <p:spPr>
          <a:xfrm>
            <a:off x="7682642" y="4770210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4028778" y="4824664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3" name="Freeform 102"/>
          <p:cNvSpPr/>
          <p:nvPr/>
        </p:nvSpPr>
        <p:spPr>
          <a:xfrm>
            <a:off x="2281084" y="4454013"/>
            <a:ext cx="3451122" cy="570271"/>
          </a:xfrm>
          <a:custGeom>
            <a:avLst/>
            <a:gdLst>
              <a:gd name="connsiteX0" fmla="*/ 3451122 w 3451122"/>
              <a:gd name="connsiteY0" fmla="*/ 0 h 570271"/>
              <a:gd name="connsiteX1" fmla="*/ 2743200 w 3451122"/>
              <a:gd name="connsiteY1" fmla="*/ 324464 h 570271"/>
              <a:gd name="connsiteX2" fmla="*/ 678426 w 3451122"/>
              <a:gd name="connsiteY2" fmla="*/ 403122 h 570271"/>
              <a:gd name="connsiteX3" fmla="*/ 0 w 3451122"/>
              <a:gd name="connsiteY3" fmla="*/ 570271 h 57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1122" h="570271">
                <a:moveTo>
                  <a:pt x="3451122" y="0"/>
                </a:moveTo>
                <a:cubicBezTo>
                  <a:pt x="3328219" y="128638"/>
                  <a:pt x="3205316" y="257277"/>
                  <a:pt x="2743200" y="324464"/>
                </a:cubicBezTo>
                <a:cubicBezTo>
                  <a:pt x="2281084" y="391651"/>
                  <a:pt x="1135626" y="362154"/>
                  <a:pt x="678426" y="403122"/>
                </a:cubicBezTo>
                <a:cubicBezTo>
                  <a:pt x="221226" y="444090"/>
                  <a:pt x="110613" y="507180"/>
                  <a:pt x="0" y="570271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Freeform 103"/>
          <p:cNvSpPr/>
          <p:nvPr/>
        </p:nvSpPr>
        <p:spPr>
          <a:xfrm>
            <a:off x="6325495" y="4624905"/>
            <a:ext cx="248039" cy="504216"/>
          </a:xfrm>
          <a:custGeom>
            <a:avLst/>
            <a:gdLst>
              <a:gd name="connsiteX0" fmla="*/ 0 w 314632"/>
              <a:gd name="connsiteY0" fmla="*/ 0 h 521110"/>
              <a:gd name="connsiteX1" fmla="*/ 127819 w 314632"/>
              <a:gd name="connsiteY1" fmla="*/ 383458 h 521110"/>
              <a:gd name="connsiteX2" fmla="*/ 314632 w 314632"/>
              <a:gd name="connsiteY2" fmla="*/ 521110 h 521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632" h="521110">
                <a:moveTo>
                  <a:pt x="0" y="0"/>
                </a:moveTo>
                <a:cubicBezTo>
                  <a:pt x="37690" y="148303"/>
                  <a:pt x="75380" y="296606"/>
                  <a:pt x="127819" y="383458"/>
                </a:cubicBezTo>
                <a:cubicBezTo>
                  <a:pt x="180258" y="470310"/>
                  <a:pt x="247445" y="495710"/>
                  <a:pt x="314632" y="52111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/>
          <p:cNvSpPr txBox="1"/>
          <p:nvPr/>
        </p:nvSpPr>
        <p:spPr>
          <a:xfrm>
            <a:off x="6433754" y="4878752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6733705" y="4834271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108" name="Freeform 107"/>
          <p:cNvSpPr/>
          <p:nvPr/>
        </p:nvSpPr>
        <p:spPr>
          <a:xfrm>
            <a:off x="4350115" y="2418735"/>
            <a:ext cx="1372259" cy="1907459"/>
          </a:xfrm>
          <a:custGeom>
            <a:avLst/>
            <a:gdLst>
              <a:gd name="connsiteX0" fmla="*/ 1372259 w 1372259"/>
              <a:gd name="connsiteY0" fmla="*/ 1907459 h 1907459"/>
              <a:gd name="connsiteX1" fmla="*/ 162891 w 1372259"/>
              <a:gd name="connsiteY1" fmla="*/ 1445342 h 1907459"/>
              <a:gd name="connsiteX2" fmla="*/ 44904 w 1372259"/>
              <a:gd name="connsiteY2" fmla="*/ 0 h 1907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2259" h="1907459">
                <a:moveTo>
                  <a:pt x="1372259" y="1907459"/>
                </a:moveTo>
                <a:cubicBezTo>
                  <a:pt x="878188" y="1835355"/>
                  <a:pt x="384117" y="1763252"/>
                  <a:pt x="162891" y="1445342"/>
                </a:cubicBezTo>
                <a:cubicBezTo>
                  <a:pt x="-58335" y="1127432"/>
                  <a:pt x="-6716" y="563716"/>
                  <a:pt x="44904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TextBox 108"/>
          <p:cNvSpPr txBox="1"/>
          <p:nvPr/>
        </p:nvSpPr>
        <p:spPr>
          <a:xfrm>
            <a:off x="4433524" y="4014519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(4)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Oval 109"/>
          <p:cNvSpPr/>
          <p:nvPr/>
        </p:nvSpPr>
        <p:spPr>
          <a:xfrm>
            <a:off x="6670081" y="2371488"/>
            <a:ext cx="742902" cy="74290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PLC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l-G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γ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9097062" y="4258132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2515855" y="4021959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4" name="Freeform 113"/>
          <p:cNvSpPr/>
          <p:nvPr/>
        </p:nvSpPr>
        <p:spPr>
          <a:xfrm>
            <a:off x="7007359" y="2920181"/>
            <a:ext cx="622473" cy="825909"/>
          </a:xfrm>
          <a:custGeom>
            <a:avLst/>
            <a:gdLst>
              <a:gd name="connsiteX0" fmla="*/ 622473 w 622473"/>
              <a:gd name="connsiteY0" fmla="*/ 0 h 825909"/>
              <a:gd name="connsiteX1" fmla="*/ 258680 w 622473"/>
              <a:gd name="connsiteY1" fmla="*/ 117987 h 825909"/>
              <a:gd name="connsiteX2" fmla="*/ 22706 w 622473"/>
              <a:gd name="connsiteY2" fmla="*/ 373625 h 825909"/>
              <a:gd name="connsiteX3" fmla="*/ 22706 w 622473"/>
              <a:gd name="connsiteY3" fmla="*/ 825909 h 82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2473" h="825909">
                <a:moveTo>
                  <a:pt x="622473" y="0"/>
                </a:moveTo>
                <a:cubicBezTo>
                  <a:pt x="490557" y="27858"/>
                  <a:pt x="358641" y="55716"/>
                  <a:pt x="258680" y="117987"/>
                </a:cubicBezTo>
                <a:cubicBezTo>
                  <a:pt x="158719" y="180258"/>
                  <a:pt x="62035" y="255638"/>
                  <a:pt x="22706" y="373625"/>
                </a:cubicBezTo>
                <a:cubicBezTo>
                  <a:pt x="-16623" y="491612"/>
                  <a:pt x="3041" y="658760"/>
                  <a:pt x="22706" y="825909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Freeform 117"/>
          <p:cNvSpPr/>
          <p:nvPr/>
        </p:nvSpPr>
        <p:spPr>
          <a:xfrm>
            <a:off x="6063570" y="4689987"/>
            <a:ext cx="474882" cy="511278"/>
          </a:xfrm>
          <a:custGeom>
            <a:avLst/>
            <a:gdLst>
              <a:gd name="connsiteX0" fmla="*/ 2933 w 474882"/>
              <a:gd name="connsiteY0" fmla="*/ 0 h 538860"/>
              <a:gd name="connsiteX1" fmla="*/ 22598 w 474882"/>
              <a:gd name="connsiteY1" fmla="*/ 304800 h 538860"/>
              <a:gd name="connsiteX2" fmla="*/ 170082 w 474882"/>
              <a:gd name="connsiteY2" fmla="*/ 511278 h 538860"/>
              <a:gd name="connsiteX3" fmla="*/ 474882 w 474882"/>
              <a:gd name="connsiteY3" fmla="*/ 530942 h 538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882" h="538860">
                <a:moveTo>
                  <a:pt x="2933" y="0"/>
                </a:moveTo>
                <a:cubicBezTo>
                  <a:pt x="-1164" y="109793"/>
                  <a:pt x="-5260" y="219587"/>
                  <a:pt x="22598" y="304800"/>
                </a:cubicBezTo>
                <a:cubicBezTo>
                  <a:pt x="50456" y="390013"/>
                  <a:pt x="94701" y="473588"/>
                  <a:pt x="170082" y="511278"/>
                </a:cubicBezTo>
                <a:cubicBezTo>
                  <a:pt x="245463" y="548968"/>
                  <a:pt x="360172" y="539955"/>
                  <a:pt x="474882" y="530942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TextBox 118"/>
          <p:cNvSpPr txBox="1"/>
          <p:nvPr/>
        </p:nvSpPr>
        <p:spPr>
          <a:xfrm>
            <a:off x="6279606" y="4973900"/>
            <a:ext cx="301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5883675" y="4787902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(8)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6501939" y="3260963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(9)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6233139" y="5874332"/>
            <a:ext cx="1859567" cy="523220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NEEDS TO BE SYSTEM SPECIFIC</a:t>
            </a:r>
            <a:endParaRPr lang="en-US" sz="1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5" name="Freeform 124"/>
          <p:cNvSpPr/>
          <p:nvPr/>
        </p:nvSpPr>
        <p:spPr>
          <a:xfrm>
            <a:off x="6926580" y="4335780"/>
            <a:ext cx="250597" cy="754380"/>
          </a:xfrm>
          <a:custGeom>
            <a:avLst/>
            <a:gdLst>
              <a:gd name="connsiteX0" fmla="*/ 228600 w 250597"/>
              <a:gd name="connsiteY0" fmla="*/ 0 h 754380"/>
              <a:gd name="connsiteX1" fmla="*/ 228600 w 250597"/>
              <a:gd name="connsiteY1" fmla="*/ 320040 h 754380"/>
              <a:gd name="connsiteX2" fmla="*/ 0 w 250597"/>
              <a:gd name="connsiteY2" fmla="*/ 754380 h 75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597" h="754380">
                <a:moveTo>
                  <a:pt x="228600" y="0"/>
                </a:moveTo>
                <a:cubicBezTo>
                  <a:pt x="247650" y="97155"/>
                  <a:pt x="266700" y="194310"/>
                  <a:pt x="228600" y="320040"/>
                </a:cubicBezTo>
                <a:cubicBezTo>
                  <a:pt x="190500" y="445770"/>
                  <a:pt x="95250" y="600075"/>
                  <a:pt x="0" y="75438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Freeform 125"/>
          <p:cNvSpPr/>
          <p:nvPr/>
        </p:nvSpPr>
        <p:spPr>
          <a:xfrm>
            <a:off x="4907280" y="2339340"/>
            <a:ext cx="838200" cy="1805940"/>
          </a:xfrm>
          <a:custGeom>
            <a:avLst/>
            <a:gdLst>
              <a:gd name="connsiteX0" fmla="*/ 0 w 838200"/>
              <a:gd name="connsiteY0" fmla="*/ 0 h 1805940"/>
              <a:gd name="connsiteX1" fmla="*/ 144780 w 838200"/>
              <a:gd name="connsiteY1" fmla="*/ 205740 h 1805940"/>
              <a:gd name="connsiteX2" fmla="*/ 182880 w 838200"/>
              <a:gd name="connsiteY2" fmla="*/ 1074420 h 1805940"/>
              <a:gd name="connsiteX3" fmla="*/ 358140 w 838200"/>
              <a:gd name="connsiteY3" fmla="*/ 1569720 h 1805940"/>
              <a:gd name="connsiteX4" fmla="*/ 838200 w 838200"/>
              <a:gd name="connsiteY4" fmla="*/ 1805940 h 1805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8200" h="1805940">
                <a:moveTo>
                  <a:pt x="0" y="0"/>
                </a:moveTo>
                <a:cubicBezTo>
                  <a:pt x="57150" y="13335"/>
                  <a:pt x="114300" y="26670"/>
                  <a:pt x="144780" y="205740"/>
                </a:cubicBezTo>
                <a:cubicBezTo>
                  <a:pt x="175260" y="384810"/>
                  <a:pt x="147320" y="847090"/>
                  <a:pt x="182880" y="1074420"/>
                </a:cubicBezTo>
                <a:cubicBezTo>
                  <a:pt x="218440" y="1301750"/>
                  <a:pt x="248920" y="1447800"/>
                  <a:pt x="358140" y="1569720"/>
                </a:cubicBezTo>
                <a:cubicBezTo>
                  <a:pt x="467360" y="1691640"/>
                  <a:pt x="652780" y="1748790"/>
                  <a:pt x="838200" y="180594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7634320" y="2287962"/>
            <a:ext cx="775383" cy="77538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8" name="Freeform 87"/>
          <p:cNvSpPr/>
          <p:nvPr/>
        </p:nvSpPr>
        <p:spPr>
          <a:xfrm>
            <a:off x="7775408" y="2935132"/>
            <a:ext cx="243840" cy="685800"/>
          </a:xfrm>
          <a:custGeom>
            <a:avLst/>
            <a:gdLst>
              <a:gd name="connsiteX0" fmla="*/ 121920 w 243840"/>
              <a:gd name="connsiteY0" fmla="*/ 0 h 685800"/>
              <a:gd name="connsiteX1" fmla="*/ 157480 w 243840"/>
              <a:gd name="connsiteY1" fmla="*/ 157480 h 685800"/>
              <a:gd name="connsiteX2" fmla="*/ 127000 w 243840"/>
              <a:gd name="connsiteY2" fmla="*/ 137160 h 685800"/>
              <a:gd name="connsiteX3" fmla="*/ 76200 w 243840"/>
              <a:gd name="connsiteY3" fmla="*/ 157480 h 685800"/>
              <a:gd name="connsiteX4" fmla="*/ 45720 w 243840"/>
              <a:gd name="connsiteY4" fmla="*/ 203200 h 685800"/>
              <a:gd name="connsiteX5" fmla="*/ 35560 w 243840"/>
              <a:gd name="connsiteY5" fmla="*/ 218440 h 685800"/>
              <a:gd name="connsiteX6" fmla="*/ 15240 w 243840"/>
              <a:gd name="connsiteY6" fmla="*/ 259080 h 685800"/>
              <a:gd name="connsiteX7" fmla="*/ 5080 w 243840"/>
              <a:gd name="connsiteY7" fmla="*/ 320040 h 685800"/>
              <a:gd name="connsiteX8" fmla="*/ 20320 w 243840"/>
              <a:gd name="connsiteY8" fmla="*/ 381000 h 685800"/>
              <a:gd name="connsiteX9" fmla="*/ 60960 w 243840"/>
              <a:gd name="connsiteY9" fmla="*/ 401320 h 685800"/>
              <a:gd name="connsiteX10" fmla="*/ 137160 w 243840"/>
              <a:gd name="connsiteY10" fmla="*/ 391160 h 685800"/>
              <a:gd name="connsiteX11" fmla="*/ 162560 w 243840"/>
              <a:gd name="connsiteY11" fmla="*/ 340360 h 685800"/>
              <a:gd name="connsiteX12" fmla="*/ 167640 w 243840"/>
              <a:gd name="connsiteY12" fmla="*/ 325120 h 685800"/>
              <a:gd name="connsiteX13" fmla="*/ 152400 w 243840"/>
              <a:gd name="connsiteY13" fmla="*/ 314960 h 685800"/>
              <a:gd name="connsiteX14" fmla="*/ 81280 w 243840"/>
              <a:gd name="connsiteY14" fmla="*/ 320040 h 685800"/>
              <a:gd name="connsiteX15" fmla="*/ 66040 w 243840"/>
              <a:gd name="connsiteY15" fmla="*/ 335280 h 685800"/>
              <a:gd name="connsiteX16" fmla="*/ 45720 w 243840"/>
              <a:gd name="connsiteY16" fmla="*/ 350520 h 685800"/>
              <a:gd name="connsiteX17" fmla="*/ 35560 w 243840"/>
              <a:gd name="connsiteY17" fmla="*/ 365760 h 685800"/>
              <a:gd name="connsiteX18" fmla="*/ 20320 w 243840"/>
              <a:gd name="connsiteY18" fmla="*/ 386080 h 685800"/>
              <a:gd name="connsiteX19" fmla="*/ 15240 w 243840"/>
              <a:gd name="connsiteY19" fmla="*/ 401320 h 685800"/>
              <a:gd name="connsiteX20" fmla="*/ 5080 w 243840"/>
              <a:gd name="connsiteY20" fmla="*/ 416560 h 685800"/>
              <a:gd name="connsiteX21" fmla="*/ 0 w 243840"/>
              <a:gd name="connsiteY21" fmla="*/ 436880 h 685800"/>
              <a:gd name="connsiteX22" fmla="*/ 5080 w 243840"/>
              <a:gd name="connsiteY22" fmla="*/ 492760 h 685800"/>
              <a:gd name="connsiteX23" fmla="*/ 40640 w 243840"/>
              <a:gd name="connsiteY23" fmla="*/ 533400 h 685800"/>
              <a:gd name="connsiteX24" fmla="*/ 60960 w 243840"/>
              <a:gd name="connsiteY24" fmla="*/ 543560 h 685800"/>
              <a:gd name="connsiteX25" fmla="*/ 116840 w 243840"/>
              <a:gd name="connsiteY25" fmla="*/ 574040 h 685800"/>
              <a:gd name="connsiteX26" fmla="*/ 172720 w 243840"/>
              <a:gd name="connsiteY26" fmla="*/ 589280 h 685800"/>
              <a:gd name="connsiteX27" fmla="*/ 238760 w 243840"/>
              <a:gd name="connsiteY27" fmla="*/ 568960 h 685800"/>
              <a:gd name="connsiteX28" fmla="*/ 243840 w 243840"/>
              <a:gd name="connsiteY28" fmla="*/ 548640 h 685800"/>
              <a:gd name="connsiteX29" fmla="*/ 238760 w 243840"/>
              <a:gd name="connsiteY29" fmla="*/ 513080 h 685800"/>
              <a:gd name="connsiteX30" fmla="*/ 218440 w 243840"/>
              <a:gd name="connsiteY30" fmla="*/ 508000 h 685800"/>
              <a:gd name="connsiteX31" fmla="*/ 157480 w 243840"/>
              <a:gd name="connsiteY31" fmla="*/ 513080 h 685800"/>
              <a:gd name="connsiteX32" fmla="*/ 127000 w 243840"/>
              <a:gd name="connsiteY32" fmla="*/ 533400 h 685800"/>
              <a:gd name="connsiteX33" fmla="*/ 96520 w 243840"/>
              <a:gd name="connsiteY33" fmla="*/ 563880 h 685800"/>
              <a:gd name="connsiteX34" fmla="*/ 91440 w 243840"/>
              <a:gd name="connsiteY34" fmla="*/ 584200 h 685800"/>
              <a:gd name="connsiteX35" fmla="*/ 81280 w 243840"/>
              <a:gd name="connsiteY35" fmla="*/ 599440 h 685800"/>
              <a:gd name="connsiteX36" fmla="*/ 76200 w 243840"/>
              <a:gd name="connsiteY36" fmla="*/ 614680 h 685800"/>
              <a:gd name="connsiteX37" fmla="*/ 81280 w 243840"/>
              <a:gd name="connsiteY37" fmla="*/ 650240 h 685800"/>
              <a:gd name="connsiteX38" fmla="*/ 106680 w 243840"/>
              <a:gd name="connsiteY38" fmla="*/ 675640 h 685800"/>
              <a:gd name="connsiteX39" fmla="*/ 111760 w 243840"/>
              <a:gd name="connsiteY39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43840" h="685800">
                <a:moveTo>
                  <a:pt x="121920" y="0"/>
                </a:moveTo>
                <a:cubicBezTo>
                  <a:pt x="133773" y="52493"/>
                  <a:pt x="155488" y="103702"/>
                  <a:pt x="157480" y="157480"/>
                </a:cubicBezTo>
                <a:cubicBezTo>
                  <a:pt x="157932" y="169682"/>
                  <a:pt x="127000" y="137160"/>
                  <a:pt x="127000" y="137160"/>
                </a:cubicBezTo>
                <a:cubicBezTo>
                  <a:pt x="109595" y="142133"/>
                  <a:pt x="89799" y="143881"/>
                  <a:pt x="76200" y="157480"/>
                </a:cubicBezTo>
                <a:cubicBezTo>
                  <a:pt x="64927" y="168753"/>
                  <a:pt x="53781" y="190302"/>
                  <a:pt x="45720" y="203200"/>
                </a:cubicBezTo>
                <a:cubicBezTo>
                  <a:pt x="42484" y="208377"/>
                  <a:pt x="38290" y="212979"/>
                  <a:pt x="35560" y="218440"/>
                </a:cubicBezTo>
                <a:cubicBezTo>
                  <a:pt x="10705" y="268150"/>
                  <a:pt x="38779" y="223772"/>
                  <a:pt x="15240" y="259080"/>
                </a:cubicBezTo>
                <a:cubicBezTo>
                  <a:pt x="12356" y="273502"/>
                  <a:pt x="5080" y="307438"/>
                  <a:pt x="5080" y="320040"/>
                </a:cubicBezTo>
                <a:cubicBezTo>
                  <a:pt x="5080" y="336759"/>
                  <a:pt x="3945" y="366965"/>
                  <a:pt x="20320" y="381000"/>
                </a:cubicBezTo>
                <a:cubicBezTo>
                  <a:pt x="35588" y="394087"/>
                  <a:pt x="44338" y="395779"/>
                  <a:pt x="60960" y="401320"/>
                </a:cubicBezTo>
                <a:cubicBezTo>
                  <a:pt x="86360" y="397933"/>
                  <a:pt x="112145" y="396719"/>
                  <a:pt x="137160" y="391160"/>
                </a:cubicBezTo>
                <a:cubicBezTo>
                  <a:pt x="161553" y="385739"/>
                  <a:pt x="156557" y="358369"/>
                  <a:pt x="162560" y="340360"/>
                </a:cubicBezTo>
                <a:lnTo>
                  <a:pt x="167640" y="325120"/>
                </a:lnTo>
                <a:cubicBezTo>
                  <a:pt x="162560" y="321733"/>
                  <a:pt x="158495" y="315319"/>
                  <a:pt x="152400" y="314960"/>
                </a:cubicBezTo>
                <a:cubicBezTo>
                  <a:pt x="128674" y="313564"/>
                  <a:pt x="104415" y="314596"/>
                  <a:pt x="81280" y="320040"/>
                </a:cubicBezTo>
                <a:cubicBezTo>
                  <a:pt x="74287" y="321685"/>
                  <a:pt x="71495" y="330605"/>
                  <a:pt x="66040" y="335280"/>
                </a:cubicBezTo>
                <a:cubicBezTo>
                  <a:pt x="59612" y="340790"/>
                  <a:pt x="51707" y="344533"/>
                  <a:pt x="45720" y="350520"/>
                </a:cubicBezTo>
                <a:cubicBezTo>
                  <a:pt x="41403" y="354837"/>
                  <a:pt x="39109" y="360792"/>
                  <a:pt x="35560" y="365760"/>
                </a:cubicBezTo>
                <a:cubicBezTo>
                  <a:pt x="30639" y="372650"/>
                  <a:pt x="25400" y="379307"/>
                  <a:pt x="20320" y="386080"/>
                </a:cubicBezTo>
                <a:cubicBezTo>
                  <a:pt x="18627" y="391160"/>
                  <a:pt x="17635" y="396531"/>
                  <a:pt x="15240" y="401320"/>
                </a:cubicBezTo>
                <a:cubicBezTo>
                  <a:pt x="12510" y="406781"/>
                  <a:pt x="7485" y="410948"/>
                  <a:pt x="5080" y="416560"/>
                </a:cubicBezTo>
                <a:cubicBezTo>
                  <a:pt x="2330" y="422977"/>
                  <a:pt x="1693" y="430107"/>
                  <a:pt x="0" y="436880"/>
                </a:cubicBezTo>
                <a:cubicBezTo>
                  <a:pt x="1693" y="455507"/>
                  <a:pt x="-197" y="474817"/>
                  <a:pt x="5080" y="492760"/>
                </a:cubicBezTo>
                <a:cubicBezTo>
                  <a:pt x="11152" y="513405"/>
                  <a:pt x="24057" y="523924"/>
                  <a:pt x="40640" y="533400"/>
                </a:cubicBezTo>
                <a:cubicBezTo>
                  <a:pt x="47215" y="537157"/>
                  <a:pt x="54385" y="539803"/>
                  <a:pt x="60960" y="543560"/>
                </a:cubicBezTo>
                <a:cubicBezTo>
                  <a:pt x="82597" y="555924"/>
                  <a:pt x="86131" y="566363"/>
                  <a:pt x="116840" y="574040"/>
                </a:cubicBezTo>
                <a:cubicBezTo>
                  <a:pt x="162675" y="585499"/>
                  <a:pt x="144233" y="579784"/>
                  <a:pt x="172720" y="589280"/>
                </a:cubicBezTo>
                <a:cubicBezTo>
                  <a:pt x="201303" y="586422"/>
                  <a:pt x="223884" y="594994"/>
                  <a:pt x="238760" y="568960"/>
                </a:cubicBezTo>
                <a:cubicBezTo>
                  <a:pt x="242224" y="562898"/>
                  <a:pt x="242147" y="555413"/>
                  <a:pt x="243840" y="548640"/>
                </a:cubicBezTo>
                <a:cubicBezTo>
                  <a:pt x="242147" y="536787"/>
                  <a:pt x="245106" y="523234"/>
                  <a:pt x="238760" y="513080"/>
                </a:cubicBezTo>
                <a:cubicBezTo>
                  <a:pt x="235060" y="507159"/>
                  <a:pt x="225422" y="508000"/>
                  <a:pt x="218440" y="508000"/>
                </a:cubicBezTo>
                <a:cubicBezTo>
                  <a:pt x="198050" y="508000"/>
                  <a:pt x="177800" y="511387"/>
                  <a:pt x="157480" y="513080"/>
                </a:cubicBezTo>
                <a:cubicBezTo>
                  <a:pt x="130697" y="522008"/>
                  <a:pt x="152369" y="512260"/>
                  <a:pt x="127000" y="533400"/>
                </a:cubicBezTo>
                <a:cubicBezTo>
                  <a:pt x="97287" y="558161"/>
                  <a:pt x="125724" y="524941"/>
                  <a:pt x="96520" y="563880"/>
                </a:cubicBezTo>
                <a:cubicBezTo>
                  <a:pt x="94827" y="570653"/>
                  <a:pt x="94190" y="577783"/>
                  <a:pt x="91440" y="584200"/>
                </a:cubicBezTo>
                <a:cubicBezTo>
                  <a:pt x="89035" y="589812"/>
                  <a:pt x="84010" y="593979"/>
                  <a:pt x="81280" y="599440"/>
                </a:cubicBezTo>
                <a:cubicBezTo>
                  <a:pt x="78885" y="604229"/>
                  <a:pt x="77893" y="609600"/>
                  <a:pt x="76200" y="614680"/>
                </a:cubicBezTo>
                <a:cubicBezTo>
                  <a:pt x="77893" y="626533"/>
                  <a:pt x="77839" y="638771"/>
                  <a:pt x="81280" y="650240"/>
                </a:cubicBezTo>
                <a:cubicBezTo>
                  <a:pt x="87086" y="669592"/>
                  <a:pt x="94101" y="663061"/>
                  <a:pt x="106680" y="675640"/>
                </a:cubicBezTo>
                <a:cubicBezTo>
                  <a:pt x="109357" y="678317"/>
                  <a:pt x="110067" y="682413"/>
                  <a:pt x="111760" y="6858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Freeform 88"/>
          <p:cNvSpPr/>
          <p:nvPr/>
        </p:nvSpPr>
        <p:spPr>
          <a:xfrm>
            <a:off x="8171648" y="2924972"/>
            <a:ext cx="198342" cy="762000"/>
          </a:xfrm>
          <a:custGeom>
            <a:avLst/>
            <a:gdLst>
              <a:gd name="connsiteX0" fmla="*/ 0 w 198342"/>
              <a:gd name="connsiteY0" fmla="*/ 0 h 762000"/>
              <a:gd name="connsiteX1" fmla="*/ 157480 w 198342"/>
              <a:gd name="connsiteY1" fmla="*/ 233680 h 762000"/>
              <a:gd name="connsiteX2" fmla="*/ 167640 w 198342"/>
              <a:gd name="connsiteY2" fmla="*/ 218440 h 762000"/>
              <a:gd name="connsiteX3" fmla="*/ 147320 w 198342"/>
              <a:gd name="connsiteY3" fmla="*/ 177800 h 762000"/>
              <a:gd name="connsiteX4" fmla="*/ 116840 w 198342"/>
              <a:gd name="connsiteY4" fmla="*/ 182880 h 762000"/>
              <a:gd name="connsiteX5" fmla="*/ 96520 w 198342"/>
              <a:gd name="connsiteY5" fmla="*/ 208280 h 762000"/>
              <a:gd name="connsiteX6" fmla="*/ 76200 w 198342"/>
              <a:gd name="connsiteY6" fmla="*/ 243840 h 762000"/>
              <a:gd name="connsiteX7" fmla="*/ 60960 w 198342"/>
              <a:gd name="connsiteY7" fmla="*/ 279400 h 762000"/>
              <a:gd name="connsiteX8" fmla="*/ 66040 w 198342"/>
              <a:gd name="connsiteY8" fmla="*/ 345440 h 762000"/>
              <a:gd name="connsiteX9" fmla="*/ 81280 w 198342"/>
              <a:gd name="connsiteY9" fmla="*/ 355600 h 762000"/>
              <a:gd name="connsiteX10" fmla="*/ 111760 w 198342"/>
              <a:gd name="connsiteY10" fmla="*/ 365760 h 762000"/>
              <a:gd name="connsiteX11" fmla="*/ 137160 w 198342"/>
              <a:gd name="connsiteY11" fmla="*/ 375920 h 762000"/>
              <a:gd name="connsiteX12" fmla="*/ 177800 w 198342"/>
              <a:gd name="connsiteY12" fmla="*/ 370840 h 762000"/>
              <a:gd name="connsiteX13" fmla="*/ 182880 w 198342"/>
              <a:gd name="connsiteY13" fmla="*/ 355600 h 762000"/>
              <a:gd name="connsiteX14" fmla="*/ 167640 w 198342"/>
              <a:gd name="connsiteY14" fmla="*/ 350520 h 762000"/>
              <a:gd name="connsiteX15" fmla="*/ 152400 w 198342"/>
              <a:gd name="connsiteY15" fmla="*/ 340360 h 762000"/>
              <a:gd name="connsiteX16" fmla="*/ 127000 w 198342"/>
              <a:gd name="connsiteY16" fmla="*/ 345440 h 762000"/>
              <a:gd name="connsiteX17" fmla="*/ 106680 w 198342"/>
              <a:gd name="connsiteY17" fmla="*/ 386080 h 762000"/>
              <a:gd name="connsiteX18" fmla="*/ 96520 w 198342"/>
              <a:gd name="connsiteY18" fmla="*/ 401320 h 762000"/>
              <a:gd name="connsiteX19" fmla="*/ 101600 w 198342"/>
              <a:gd name="connsiteY19" fmla="*/ 462280 h 762000"/>
              <a:gd name="connsiteX20" fmla="*/ 116840 w 198342"/>
              <a:gd name="connsiteY20" fmla="*/ 467360 h 762000"/>
              <a:gd name="connsiteX21" fmla="*/ 162560 w 198342"/>
              <a:gd name="connsiteY21" fmla="*/ 492760 h 762000"/>
              <a:gd name="connsiteX22" fmla="*/ 177800 w 198342"/>
              <a:gd name="connsiteY22" fmla="*/ 497840 h 762000"/>
              <a:gd name="connsiteX23" fmla="*/ 198120 w 198342"/>
              <a:gd name="connsiteY23" fmla="*/ 492760 h 762000"/>
              <a:gd name="connsiteX24" fmla="*/ 182880 w 198342"/>
              <a:gd name="connsiteY24" fmla="*/ 482600 h 762000"/>
              <a:gd name="connsiteX25" fmla="*/ 147320 w 198342"/>
              <a:gd name="connsiteY25" fmla="*/ 487680 h 762000"/>
              <a:gd name="connsiteX26" fmla="*/ 132080 w 198342"/>
              <a:gd name="connsiteY26" fmla="*/ 502920 h 762000"/>
              <a:gd name="connsiteX27" fmla="*/ 111760 w 198342"/>
              <a:gd name="connsiteY27" fmla="*/ 533400 h 762000"/>
              <a:gd name="connsiteX28" fmla="*/ 106680 w 198342"/>
              <a:gd name="connsiteY28" fmla="*/ 553720 h 762000"/>
              <a:gd name="connsiteX29" fmla="*/ 106680 w 198342"/>
              <a:gd name="connsiteY29" fmla="*/ 604520 h 762000"/>
              <a:gd name="connsiteX30" fmla="*/ 121920 w 198342"/>
              <a:gd name="connsiteY30" fmla="*/ 609600 h 762000"/>
              <a:gd name="connsiteX31" fmla="*/ 157480 w 198342"/>
              <a:gd name="connsiteY31" fmla="*/ 624840 h 762000"/>
              <a:gd name="connsiteX32" fmla="*/ 157480 w 198342"/>
              <a:gd name="connsiteY32" fmla="*/ 574040 h 762000"/>
              <a:gd name="connsiteX33" fmla="*/ 147320 w 198342"/>
              <a:gd name="connsiteY33" fmla="*/ 558800 h 762000"/>
              <a:gd name="connsiteX34" fmla="*/ 111760 w 198342"/>
              <a:gd name="connsiteY34" fmla="*/ 563880 h 762000"/>
              <a:gd name="connsiteX35" fmla="*/ 91440 w 198342"/>
              <a:gd name="connsiteY35" fmla="*/ 579120 h 762000"/>
              <a:gd name="connsiteX36" fmla="*/ 66040 w 198342"/>
              <a:gd name="connsiteY36" fmla="*/ 614680 h 762000"/>
              <a:gd name="connsiteX37" fmla="*/ 50800 w 198342"/>
              <a:gd name="connsiteY37" fmla="*/ 645160 h 762000"/>
              <a:gd name="connsiteX38" fmla="*/ 55880 w 198342"/>
              <a:gd name="connsiteY38" fmla="*/ 701040 h 762000"/>
              <a:gd name="connsiteX39" fmla="*/ 60960 w 198342"/>
              <a:gd name="connsiteY39" fmla="*/ 716280 h 762000"/>
              <a:gd name="connsiteX40" fmla="*/ 91440 w 198342"/>
              <a:gd name="connsiteY40" fmla="*/ 741680 h 762000"/>
              <a:gd name="connsiteX41" fmla="*/ 106680 w 198342"/>
              <a:gd name="connsiteY41" fmla="*/ 76200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98342" h="762000">
                <a:moveTo>
                  <a:pt x="0" y="0"/>
                </a:moveTo>
                <a:cubicBezTo>
                  <a:pt x="52493" y="77893"/>
                  <a:pt x="100293" y="159164"/>
                  <a:pt x="157480" y="233680"/>
                </a:cubicBezTo>
                <a:cubicBezTo>
                  <a:pt x="161197" y="238523"/>
                  <a:pt x="167032" y="224515"/>
                  <a:pt x="167640" y="218440"/>
                </a:cubicBezTo>
                <a:cubicBezTo>
                  <a:pt x="171406" y="180780"/>
                  <a:pt x="169625" y="185235"/>
                  <a:pt x="147320" y="177800"/>
                </a:cubicBezTo>
                <a:cubicBezTo>
                  <a:pt x="137160" y="179493"/>
                  <a:pt x="125672" y="177581"/>
                  <a:pt x="116840" y="182880"/>
                </a:cubicBezTo>
                <a:cubicBezTo>
                  <a:pt x="107543" y="188458"/>
                  <a:pt x="103026" y="199606"/>
                  <a:pt x="96520" y="208280"/>
                </a:cubicBezTo>
                <a:cubicBezTo>
                  <a:pt x="89151" y="218106"/>
                  <a:pt x="80419" y="232590"/>
                  <a:pt x="76200" y="243840"/>
                </a:cubicBezTo>
                <a:cubicBezTo>
                  <a:pt x="62141" y="281330"/>
                  <a:pt x="81550" y="248516"/>
                  <a:pt x="60960" y="279400"/>
                </a:cubicBezTo>
                <a:cubicBezTo>
                  <a:pt x="62653" y="301413"/>
                  <a:pt x="60351" y="324107"/>
                  <a:pt x="66040" y="345440"/>
                </a:cubicBezTo>
                <a:cubicBezTo>
                  <a:pt x="67613" y="351339"/>
                  <a:pt x="75701" y="353120"/>
                  <a:pt x="81280" y="355600"/>
                </a:cubicBezTo>
                <a:cubicBezTo>
                  <a:pt x="91067" y="359950"/>
                  <a:pt x="101816" y="361783"/>
                  <a:pt x="111760" y="365760"/>
                </a:cubicBezTo>
                <a:lnTo>
                  <a:pt x="137160" y="375920"/>
                </a:lnTo>
                <a:cubicBezTo>
                  <a:pt x="150707" y="374227"/>
                  <a:pt x="165325" y="376385"/>
                  <a:pt x="177800" y="370840"/>
                </a:cubicBezTo>
                <a:cubicBezTo>
                  <a:pt x="182693" y="368665"/>
                  <a:pt x="185275" y="360389"/>
                  <a:pt x="182880" y="355600"/>
                </a:cubicBezTo>
                <a:cubicBezTo>
                  <a:pt x="180485" y="350811"/>
                  <a:pt x="172429" y="352915"/>
                  <a:pt x="167640" y="350520"/>
                </a:cubicBezTo>
                <a:cubicBezTo>
                  <a:pt x="162179" y="347790"/>
                  <a:pt x="157480" y="343747"/>
                  <a:pt x="152400" y="340360"/>
                </a:cubicBezTo>
                <a:cubicBezTo>
                  <a:pt x="143933" y="342053"/>
                  <a:pt x="133105" y="339335"/>
                  <a:pt x="127000" y="345440"/>
                </a:cubicBezTo>
                <a:cubicBezTo>
                  <a:pt x="116290" y="356150"/>
                  <a:pt x="115081" y="373478"/>
                  <a:pt x="106680" y="386080"/>
                </a:cubicBezTo>
                <a:lnTo>
                  <a:pt x="96520" y="401320"/>
                </a:lnTo>
                <a:cubicBezTo>
                  <a:pt x="98213" y="421640"/>
                  <a:pt x="95603" y="442791"/>
                  <a:pt x="101600" y="462280"/>
                </a:cubicBezTo>
                <a:cubicBezTo>
                  <a:pt x="103175" y="467398"/>
                  <a:pt x="112385" y="464390"/>
                  <a:pt x="116840" y="467360"/>
                </a:cubicBezTo>
                <a:cubicBezTo>
                  <a:pt x="162466" y="497777"/>
                  <a:pt x="91257" y="468992"/>
                  <a:pt x="162560" y="492760"/>
                </a:cubicBezTo>
                <a:lnTo>
                  <a:pt x="177800" y="497840"/>
                </a:lnTo>
                <a:cubicBezTo>
                  <a:pt x="184573" y="496147"/>
                  <a:pt x="195912" y="499384"/>
                  <a:pt x="198120" y="492760"/>
                </a:cubicBezTo>
                <a:cubicBezTo>
                  <a:pt x="200051" y="486968"/>
                  <a:pt x="188955" y="483208"/>
                  <a:pt x="182880" y="482600"/>
                </a:cubicBezTo>
                <a:cubicBezTo>
                  <a:pt x="170966" y="481409"/>
                  <a:pt x="159173" y="485987"/>
                  <a:pt x="147320" y="487680"/>
                </a:cubicBezTo>
                <a:cubicBezTo>
                  <a:pt x="142240" y="492760"/>
                  <a:pt x="136491" y="497249"/>
                  <a:pt x="132080" y="502920"/>
                </a:cubicBezTo>
                <a:cubicBezTo>
                  <a:pt x="124583" y="512559"/>
                  <a:pt x="111760" y="533400"/>
                  <a:pt x="111760" y="533400"/>
                </a:cubicBezTo>
                <a:cubicBezTo>
                  <a:pt x="110067" y="540173"/>
                  <a:pt x="108598" y="547007"/>
                  <a:pt x="106680" y="553720"/>
                </a:cubicBezTo>
                <a:cubicBezTo>
                  <a:pt x="100993" y="573625"/>
                  <a:pt x="93734" y="578627"/>
                  <a:pt x="106680" y="604520"/>
                </a:cubicBezTo>
                <a:cubicBezTo>
                  <a:pt x="109075" y="609309"/>
                  <a:pt x="117131" y="607205"/>
                  <a:pt x="121920" y="609600"/>
                </a:cubicBezTo>
                <a:cubicBezTo>
                  <a:pt x="157002" y="627141"/>
                  <a:pt x="115190" y="614267"/>
                  <a:pt x="157480" y="624840"/>
                </a:cubicBezTo>
                <a:cubicBezTo>
                  <a:pt x="163249" y="601764"/>
                  <a:pt x="166377" y="600731"/>
                  <a:pt x="157480" y="574040"/>
                </a:cubicBezTo>
                <a:cubicBezTo>
                  <a:pt x="155549" y="568248"/>
                  <a:pt x="150707" y="563880"/>
                  <a:pt x="147320" y="558800"/>
                </a:cubicBezTo>
                <a:cubicBezTo>
                  <a:pt x="135467" y="560493"/>
                  <a:pt x="123013" y="559788"/>
                  <a:pt x="111760" y="563880"/>
                </a:cubicBezTo>
                <a:cubicBezTo>
                  <a:pt x="103803" y="566773"/>
                  <a:pt x="97868" y="573610"/>
                  <a:pt x="91440" y="579120"/>
                </a:cubicBezTo>
                <a:cubicBezTo>
                  <a:pt x="70588" y="596993"/>
                  <a:pt x="79684" y="590803"/>
                  <a:pt x="66040" y="614680"/>
                </a:cubicBezTo>
                <a:cubicBezTo>
                  <a:pt x="50284" y="642254"/>
                  <a:pt x="60114" y="617218"/>
                  <a:pt x="50800" y="645160"/>
                </a:cubicBezTo>
                <a:cubicBezTo>
                  <a:pt x="52493" y="663787"/>
                  <a:pt x="53235" y="682525"/>
                  <a:pt x="55880" y="701040"/>
                </a:cubicBezTo>
                <a:cubicBezTo>
                  <a:pt x="56637" y="706341"/>
                  <a:pt x="57990" y="711825"/>
                  <a:pt x="60960" y="716280"/>
                </a:cubicBezTo>
                <a:cubicBezTo>
                  <a:pt x="72091" y="732976"/>
                  <a:pt x="77383" y="729966"/>
                  <a:pt x="91440" y="741680"/>
                </a:cubicBezTo>
                <a:cubicBezTo>
                  <a:pt x="107877" y="755378"/>
                  <a:pt x="106680" y="750382"/>
                  <a:pt x="106680" y="7620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504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/>
          <p:cNvCxnSpPr/>
          <p:nvPr/>
        </p:nvCxnSpPr>
        <p:spPr>
          <a:xfrm>
            <a:off x="577822" y="3020296"/>
            <a:ext cx="5225570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3" name="Freeform 32"/>
          <p:cNvSpPr/>
          <p:nvPr/>
        </p:nvSpPr>
        <p:spPr>
          <a:xfrm>
            <a:off x="4868899" y="2986293"/>
            <a:ext cx="140835" cy="776749"/>
          </a:xfrm>
          <a:custGeom>
            <a:avLst/>
            <a:gdLst>
              <a:gd name="connsiteX0" fmla="*/ 29908 w 140835"/>
              <a:gd name="connsiteY0" fmla="*/ 0 h 776749"/>
              <a:gd name="connsiteX1" fmla="*/ 29908 w 140835"/>
              <a:gd name="connsiteY1" fmla="*/ 157317 h 776749"/>
              <a:gd name="connsiteX2" fmla="*/ 10243 w 140835"/>
              <a:gd name="connsiteY2" fmla="*/ 186813 h 776749"/>
              <a:gd name="connsiteX3" fmla="*/ 10243 w 140835"/>
              <a:gd name="connsiteY3" fmla="*/ 265471 h 776749"/>
              <a:gd name="connsiteX4" fmla="*/ 20075 w 140835"/>
              <a:gd name="connsiteY4" fmla="*/ 304800 h 776749"/>
              <a:gd name="connsiteX5" fmla="*/ 79069 w 140835"/>
              <a:gd name="connsiteY5" fmla="*/ 324465 h 776749"/>
              <a:gd name="connsiteX6" fmla="*/ 108566 w 140835"/>
              <a:gd name="connsiteY6" fmla="*/ 314633 h 776749"/>
              <a:gd name="connsiteX7" fmla="*/ 98733 w 140835"/>
              <a:gd name="connsiteY7" fmla="*/ 275304 h 776749"/>
              <a:gd name="connsiteX8" fmla="*/ 39740 w 140835"/>
              <a:gd name="connsiteY8" fmla="*/ 285136 h 776749"/>
              <a:gd name="connsiteX9" fmla="*/ 29908 w 140835"/>
              <a:gd name="connsiteY9" fmla="*/ 403123 h 776749"/>
              <a:gd name="connsiteX10" fmla="*/ 88901 w 140835"/>
              <a:gd name="connsiteY10" fmla="*/ 422787 h 776749"/>
              <a:gd name="connsiteX11" fmla="*/ 49572 w 140835"/>
              <a:gd name="connsiteY11" fmla="*/ 403123 h 776749"/>
              <a:gd name="connsiteX12" fmla="*/ 39740 w 140835"/>
              <a:gd name="connsiteY12" fmla="*/ 432620 h 776749"/>
              <a:gd name="connsiteX13" fmla="*/ 20075 w 140835"/>
              <a:gd name="connsiteY13" fmla="*/ 462117 h 776749"/>
              <a:gd name="connsiteX14" fmla="*/ 49572 w 140835"/>
              <a:gd name="connsiteY14" fmla="*/ 550607 h 776749"/>
              <a:gd name="connsiteX15" fmla="*/ 108566 w 140835"/>
              <a:gd name="connsiteY15" fmla="*/ 570271 h 776749"/>
              <a:gd name="connsiteX16" fmla="*/ 128230 w 140835"/>
              <a:gd name="connsiteY16" fmla="*/ 540775 h 776749"/>
              <a:gd name="connsiteX17" fmla="*/ 59404 w 140835"/>
              <a:gd name="connsiteY17" fmla="*/ 540775 h 776749"/>
              <a:gd name="connsiteX18" fmla="*/ 39740 w 140835"/>
              <a:gd name="connsiteY18" fmla="*/ 570271 h 776749"/>
              <a:gd name="connsiteX19" fmla="*/ 69237 w 140835"/>
              <a:gd name="connsiteY19" fmla="*/ 668594 h 776749"/>
              <a:gd name="connsiteX20" fmla="*/ 128230 w 140835"/>
              <a:gd name="connsiteY20" fmla="*/ 619433 h 776749"/>
              <a:gd name="connsiteX21" fmla="*/ 138062 w 140835"/>
              <a:gd name="connsiteY21" fmla="*/ 589936 h 776749"/>
              <a:gd name="connsiteX22" fmla="*/ 98733 w 140835"/>
              <a:gd name="connsiteY22" fmla="*/ 599768 h 776749"/>
              <a:gd name="connsiteX23" fmla="*/ 69237 w 140835"/>
              <a:gd name="connsiteY23" fmla="*/ 619433 h 776749"/>
              <a:gd name="connsiteX24" fmla="*/ 69237 w 140835"/>
              <a:gd name="connsiteY24" fmla="*/ 698091 h 776749"/>
              <a:gd name="connsiteX25" fmla="*/ 88901 w 140835"/>
              <a:gd name="connsiteY25" fmla="*/ 727587 h 776749"/>
              <a:gd name="connsiteX26" fmla="*/ 98733 w 140835"/>
              <a:gd name="connsiteY26" fmla="*/ 757084 h 776749"/>
              <a:gd name="connsiteX27" fmla="*/ 128230 w 140835"/>
              <a:gd name="connsiteY27" fmla="*/ 776749 h 776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40835" h="776749">
                <a:moveTo>
                  <a:pt x="29908" y="0"/>
                </a:moveTo>
                <a:cubicBezTo>
                  <a:pt x="116593" y="260057"/>
                  <a:pt x="119486" y="106130"/>
                  <a:pt x="29908" y="157317"/>
                </a:cubicBezTo>
                <a:cubicBezTo>
                  <a:pt x="19648" y="163180"/>
                  <a:pt x="16798" y="176981"/>
                  <a:pt x="10243" y="186813"/>
                </a:cubicBezTo>
                <a:cubicBezTo>
                  <a:pt x="-4383" y="230692"/>
                  <a:pt x="-2412" y="208520"/>
                  <a:pt x="10243" y="265471"/>
                </a:cubicBezTo>
                <a:cubicBezTo>
                  <a:pt x="13174" y="278662"/>
                  <a:pt x="9815" y="296006"/>
                  <a:pt x="20075" y="304800"/>
                </a:cubicBezTo>
                <a:cubicBezTo>
                  <a:pt x="35813" y="318290"/>
                  <a:pt x="79069" y="324465"/>
                  <a:pt x="79069" y="324465"/>
                </a:cubicBezTo>
                <a:cubicBezTo>
                  <a:pt x="88901" y="321188"/>
                  <a:pt x="104717" y="324256"/>
                  <a:pt x="108566" y="314633"/>
                </a:cubicBezTo>
                <a:cubicBezTo>
                  <a:pt x="113585" y="302086"/>
                  <a:pt x="111154" y="280627"/>
                  <a:pt x="98733" y="275304"/>
                </a:cubicBezTo>
                <a:cubicBezTo>
                  <a:pt x="80409" y="267451"/>
                  <a:pt x="59404" y="281859"/>
                  <a:pt x="39740" y="285136"/>
                </a:cubicBezTo>
                <a:cubicBezTo>
                  <a:pt x="14338" y="323239"/>
                  <a:pt x="-8167" y="343292"/>
                  <a:pt x="29908" y="403123"/>
                </a:cubicBezTo>
                <a:cubicBezTo>
                  <a:pt x="41036" y="420610"/>
                  <a:pt x="88901" y="422787"/>
                  <a:pt x="88901" y="422787"/>
                </a:cubicBezTo>
                <a:cubicBezTo>
                  <a:pt x="101369" y="404086"/>
                  <a:pt x="151021" y="345152"/>
                  <a:pt x="49572" y="403123"/>
                </a:cubicBezTo>
                <a:cubicBezTo>
                  <a:pt x="40573" y="408265"/>
                  <a:pt x="44375" y="423350"/>
                  <a:pt x="39740" y="432620"/>
                </a:cubicBezTo>
                <a:cubicBezTo>
                  <a:pt x="34455" y="443189"/>
                  <a:pt x="26630" y="452285"/>
                  <a:pt x="20075" y="462117"/>
                </a:cubicBezTo>
                <a:cubicBezTo>
                  <a:pt x="23412" y="482138"/>
                  <a:pt x="23852" y="534532"/>
                  <a:pt x="49572" y="550607"/>
                </a:cubicBezTo>
                <a:cubicBezTo>
                  <a:pt x="67150" y="561593"/>
                  <a:pt x="108566" y="570271"/>
                  <a:pt x="108566" y="570271"/>
                </a:cubicBezTo>
                <a:cubicBezTo>
                  <a:pt x="115121" y="560439"/>
                  <a:pt x="132619" y="551746"/>
                  <a:pt x="128230" y="540775"/>
                </a:cubicBezTo>
                <a:cubicBezTo>
                  <a:pt x="109846" y="494815"/>
                  <a:pt x="75689" y="529918"/>
                  <a:pt x="59404" y="540775"/>
                </a:cubicBezTo>
                <a:cubicBezTo>
                  <a:pt x="52849" y="550607"/>
                  <a:pt x="40916" y="558513"/>
                  <a:pt x="39740" y="570271"/>
                </a:cubicBezTo>
                <a:cubicBezTo>
                  <a:pt x="34238" y="625289"/>
                  <a:pt x="45388" y="632820"/>
                  <a:pt x="69237" y="668594"/>
                </a:cubicBezTo>
                <a:cubicBezTo>
                  <a:pt x="107643" y="649391"/>
                  <a:pt x="109701" y="656492"/>
                  <a:pt x="128230" y="619433"/>
                </a:cubicBezTo>
                <a:cubicBezTo>
                  <a:pt x="132865" y="610163"/>
                  <a:pt x="146685" y="595685"/>
                  <a:pt x="138062" y="589936"/>
                </a:cubicBezTo>
                <a:cubicBezTo>
                  <a:pt x="126818" y="582440"/>
                  <a:pt x="111843" y="596491"/>
                  <a:pt x="98733" y="599768"/>
                </a:cubicBezTo>
                <a:cubicBezTo>
                  <a:pt x="88901" y="606323"/>
                  <a:pt x="76619" y="610206"/>
                  <a:pt x="69237" y="619433"/>
                </a:cubicBezTo>
                <a:cubicBezTo>
                  <a:pt x="51748" y="641294"/>
                  <a:pt x="61194" y="676643"/>
                  <a:pt x="69237" y="698091"/>
                </a:cubicBezTo>
                <a:cubicBezTo>
                  <a:pt x="73386" y="709155"/>
                  <a:pt x="82346" y="717755"/>
                  <a:pt x="88901" y="727587"/>
                </a:cubicBezTo>
                <a:cubicBezTo>
                  <a:pt x="92178" y="737419"/>
                  <a:pt x="92259" y="748991"/>
                  <a:pt x="98733" y="757084"/>
                </a:cubicBezTo>
                <a:cubicBezTo>
                  <a:pt x="106115" y="766312"/>
                  <a:pt x="128230" y="776749"/>
                  <a:pt x="128230" y="776749"/>
                </a:cubicBezTo>
              </a:path>
            </a:pathLst>
          </a:custGeom>
          <a:noFill/>
          <a:ln w="254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>
            <a:off x="5080976" y="3073105"/>
            <a:ext cx="140756" cy="678426"/>
          </a:xfrm>
          <a:custGeom>
            <a:avLst/>
            <a:gdLst>
              <a:gd name="connsiteX0" fmla="*/ 39332 w 140756"/>
              <a:gd name="connsiteY0" fmla="*/ 0 h 678426"/>
              <a:gd name="connsiteX1" fmla="*/ 78661 w 140756"/>
              <a:gd name="connsiteY1" fmla="*/ 176981 h 678426"/>
              <a:gd name="connsiteX2" fmla="*/ 88493 w 140756"/>
              <a:gd name="connsiteY2" fmla="*/ 147484 h 678426"/>
              <a:gd name="connsiteX3" fmla="*/ 78661 w 140756"/>
              <a:gd name="connsiteY3" fmla="*/ 98323 h 678426"/>
              <a:gd name="connsiteX4" fmla="*/ 68829 w 140756"/>
              <a:gd name="connsiteY4" fmla="*/ 127819 h 678426"/>
              <a:gd name="connsiteX5" fmla="*/ 19667 w 140756"/>
              <a:gd name="connsiteY5" fmla="*/ 186813 h 678426"/>
              <a:gd name="connsiteX6" fmla="*/ 9835 w 140756"/>
              <a:gd name="connsiteY6" fmla="*/ 275303 h 678426"/>
              <a:gd name="connsiteX7" fmla="*/ 39332 w 140756"/>
              <a:gd name="connsiteY7" fmla="*/ 304800 h 678426"/>
              <a:gd name="connsiteX8" fmla="*/ 68829 w 140756"/>
              <a:gd name="connsiteY8" fmla="*/ 314632 h 678426"/>
              <a:gd name="connsiteX9" fmla="*/ 98325 w 140756"/>
              <a:gd name="connsiteY9" fmla="*/ 304800 h 678426"/>
              <a:gd name="connsiteX10" fmla="*/ 68829 w 140756"/>
              <a:gd name="connsiteY10" fmla="*/ 285136 h 678426"/>
              <a:gd name="connsiteX11" fmla="*/ 39332 w 140756"/>
              <a:gd name="connsiteY11" fmla="*/ 304800 h 678426"/>
              <a:gd name="connsiteX12" fmla="*/ 49164 w 140756"/>
              <a:gd name="connsiteY12" fmla="*/ 383458 h 678426"/>
              <a:gd name="connsiteX13" fmla="*/ 78661 w 140756"/>
              <a:gd name="connsiteY13" fmla="*/ 403123 h 678426"/>
              <a:gd name="connsiteX14" fmla="*/ 98325 w 140756"/>
              <a:gd name="connsiteY14" fmla="*/ 432619 h 678426"/>
              <a:gd name="connsiteX15" fmla="*/ 127822 w 140756"/>
              <a:gd name="connsiteY15" fmla="*/ 422787 h 678426"/>
              <a:gd name="connsiteX16" fmla="*/ 117990 w 140756"/>
              <a:gd name="connsiteY16" fmla="*/ 393290 h 678426"/>
              <a:gd name="connsiteX17" fmla="*/ 88493 w 140756"/>
              <a:gd name="connsiteY17" fmla="*/ 403123 h 678426"/>
              <a:gd name="connsiteX18" fmla="*/ 39332 w 140756"/>
              <a:gd name="connsiteY18" fmla="*/ 491613 h 678426"/>
              <a:gd name="connsiteX19" fmla="*/ 49164 w 140756"/>
              <a:gd name="connsiteY19" fmla="*/ 540774 h 678426"/>
              <a:gd name="connsiteX20" fmla="*/ 98325 w 140756"/>
              <a:gd name="connsiteY20" fmla="*/ 589936 h 678426"/>
              <a:gd name="connsiteX21" fmla="*/ 127822 w 140756"/>
              <a:gd name="connsiteY21" fmla="*/ 599768 h 678426"/>
              <a:gd name="connsiteX22" fmla="*/ 137654 w 140756"/>
              <a:gd name="connsiteY22" fmla="*/ 570271 h 678426"/>
              <a:gd name="connsiteX23" fmla="*/ 58996 w 140756"/>
              <a:gd name="connsiteY23" fmla="*/ 609600 h 678426"/>
              <a:gd name="connsiteX24" fmla="*/ 68829 w 140756"/>
              <a:gd name="connsiteY24" fmla="*/ 678426 h 678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40756" h="678426">
                <a:moveTo>
                  <a:pt x="39332" y="0"/>
                </a:moveTo>
                <a:cubicBezTo>
                  <a:pt x="52442" y="58994"/>
                  <a:pt x="59551" y="119649"/>
                  <a:pt x="78661" y="176981"/>
                </a:cubicBezTo>
                <a:cubicBezTo>
                  <a:pt x="81938" y="186813"/>
                  <a:pt x="88493" y="157848"/>
                  <a:pt x="88493" y="147484"/>
                </a:cubicBezTo>
                <a:cubicBezTo>
                  <a:pt x="88493" y="130772"/>
                  <a:pt x="81938" y="114710"/>
                  <a:pt x="78661" y="98323"/>
                </a:cubicBezTo>
                <a:cubicBezTo>
                  <a:pt x="75384" y="108155"/>
                  <a:pt x="73464" y="118549"/>
                  <a:pt x="68829" y="127819"/>
                </a:cubicBezTo>
                <a:cubicBezTo>
                  <a:pt x="55140" y="155196"/>
                  <a:pt x="41412" y="165068"/>
                  <a:pt x="19667" y="186813"/>
                </a:cubicBezTo>
                <a:cubicBezTo>
                  <a:pt x="7651" y="222864"/>
                  <a:pt x="-12014" y="242530"/>
                  <a:pt x="9835" y="275303"/>
                </a:cubicBezTo>
                <a:cubicBezTo>
                  <a:pt x="17548" y="286873"/>
                  <a:pt x="27762" y="297087"/>
                  <a:pt x="39332" y="304800"/>
                </a:cubicBezTo>
                <a:cubicBezTo>
                  <a:pt x="47956" y="310549"/>
                  <a:pt x="58997" y="311355"/>
                  <a:pt x="68829" y="314632"/>
                </a:cubicBezTo>
                <a:cubicBezTo>
                  <a:pt x="78661" y="311355"/>
                  <a:pt x="98325" y="315164"/>
                  <a:pt x="98325" y="304800"/>
                </a:cubicBezTo>
                <a:cubicBezTo>
                  <a:pt x="98325" y="292983"/>
                  <a:pt x="80646" y="285136"/>
                  <a:pt x="68829" y="285136"/>
                </a:cubicBezTo>
                <a:cubicBezTo>
                  <a:pt x="57012" y="285136"/>
                  <a:pt x="49164" y="298245"/>
                  <a:pt x="39332" y="304800"/>
                </a:cubicBezTo>
                <a:cubicBezTo>
                  <a:pt x="42609" y="331019"/>
                  <a:pt x="39351" y="358925"/>
                  <a:pt x="49164" y="383458"/>
                </a:cubicBezTo>
                <a:cubicBezTo>
                  <a:pt x="53553" y="394430"/>
                  <a:pt x="70305" y="394767"/>
                  <a:pt x="78661" y="403123"/>
                </a:cubicBezTo>
                <a:cubicBezTo>
                  <a:pt x="87017" y="411479"/>
                  <a:pt x="91770" y="422787"/>
                  <a:pt x="98325" y="432619"/>
                </a:cubicBezTo>
                <a:cubicBezTo>
                  <a:pt x="108157" y="429342"/>
                  <a:pt x="123187" y="432057"/>
                  <a:pt x="127822" y="422787"/>
                </a:cubicBezTo>
                <a:cubicBezTo>
                  <a:pt x="132457" y="413517"/>
                  <a:pt x="127260" y="397925"/>
                  <a:pt x="117990" y="393290"/>
                </a:cubicBezTo>
                <a:cubicBezTo>
                  <a:pt x="108720" y="388655"/>
                  <a:pt x="98325" y="399845"/>
                  <a:pt x="88493" y="403123"/>
                </a:cubicBezTo>
                <a:cubicBezTo>
                  <a:pt x="43415" y="470739"/>
                  <a:pt x="56637" y="439695"/>
                  <a:pt x="39332" y="491613"/>
                </a:cubicBezTo>
                <a:cubicBezTo>
                  <a:pt x="42609" y="508000"/>
                  <a:pt x="43296" y="525127"/>
                  <a:pt x="49164" y="540774"/>
                </a:cubicBezTo>
                <a:cubicBezTo>
                  <a:pt x="58239" y="564975"/>
                  <a:pt x="76141" y="578844"/>
                  <a:pt x="98325" y="589936"/>
                </a:cubicBezTo>
                <a:cubicBezTo>
                  <a:pt x="107595" y="594571"/>
                  <a:pt x="117990" y="596491"/>
                  <a:pt x="127822" y="599768"/>
                </a:cubicBezTo>
                <a:cubicBezTo>
                  <a:pt x="131099" y="589936"/>
                  <a:pt x="147486" y="573549"/>
                  <a:pt x="137654" y="570271"/>
                </a:cubicBezTo>
                <a:cubicBezTo>
                  <a:pt x="69868" y="547675"/>
                  <a:pt x="71105" y="573276"/>
                  <a:pt x="58996" y="609600"/>
                </a:cubicBezTo>
                <a:cubicBezTo>
                  <a:pt x="69368" y="671827"/>
                  <a:pt x="68829" y="648658"/>
                  <a:pt x="68829" y="678426"/>
                </a:cubicBezTo>
              </a:path>
            </a:pathLst>
          </a:custGeom>
          <a:noFill/>
          <a:ln w="25400"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PLC—many potential mechanisms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992432" y="3596575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val 4"/>
          <p:cNvSpPr/>
          <p:nvPr/>
        </p:nvSpPr>
        <p:spPr>
          <a:xfrm>
            <a:off x="2675696" y="2638246"/>
            <a:ext cx="742902" cy="74290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PLC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l-G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γ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1225432" y="2842790"/>
            <a:ext cx="775383" cy="77538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1161858" y="5132767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3913947" y="2166609"/>
            <a:ext cx="577980" cy="41978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ADP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Explosion 2 10"/>
          <p:cNvSpPr/>
          <p:nvPr/>
        </p:nvSpPr>
        <p:spPr>
          <a:xfrm>
            <a:off x="1450848" y="1892808"/>
            <a:ext cx="914400" cy="914400"/>
          </a:xfrm>
          <a:prstGeom prst="irregularSeal2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ATP</a:t>
            </a:r>
            <a:endParaRPr 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2126099" y="2650024"/>
            <a:ext cx="1965442" cy="192766"/>
          </a:xfrm>
          <a:custGeom>
            <a:avLst/>
            <a:gdLst>
              <a:gd name="connsiteX0" fmla="*/ 18655 w 1965442"/>
              <a:gd name="connsiteY0" fmla="*/ 49161 h 192766"/>
              <a:gd name="connsiteX1" fmla="*/ 225132 w 1965442"/>
              <a:gd name="connsiteY1" fmla="*/ 137651 h 192766"/>
              <a:gd name="connsiteX2" fmla="*/ 1611481 w 1965442"/>
              <a:gd name="connsiteY2" fmla="*/ 186812 h 192766"/>
              <a:gd name="connsiteX3" fmla="*/ 1965442 w 1965442"/>
              <a:gd name="connsiteY3" fmla="*/ 0 h 192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5442" h="192766">
                <a:moveTo>
                  <a:pt x="18655" y="49161"/>
                </a:moveTo>
                <a:cubicBezTo>
                  <a:pt x="-10842" y="81935"/>
                  <a:pt x="-40339" y="114709"/>
                  <a:pt x="225132" y="137651"/>
                </a:cubicBezTo>
                <a:cubicBezTo>
                  <a:pt x="490603" y="160593"/>
                  <a:pt x="1321429" y="209754"/>
                  <a:pt x="1611481" y="186812"/>
                </a:cubicBezTo>
                <a:cubicBezTo>
                  <a:pt x="1901533" y="163870"/>
                  <a:pt x="1933487" y="81935"/>
                  <a:pt x="1965442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2675696" y="5205919"/>
            <a:ext cx="2227612" cy="79460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?????</a:t>
            </a:r>
            <a:endParaRPr lang="en-US" sz="36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750146" y="2348043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18" name="Freeform 17"/>
          <p:cNvSpPr/>
          <p:nvPr/>
        </p:nvSpPr>
        <p:spPr>
          <a:xfrm>
            <a:off x="2449554" y="2187907"/>
            <a:ext cx="550607" cy="373626"/>
          </a:xfrm>
          <a:custGeom>
            <a:avLst/>
            <a:gdLst>
              <a:gd name="connsiteX0" fmla="*/ 0 w 550607"/>
              <a:gd name="connsiteY0" fmla="*/ 0 h 373626"/>
              <a:gd name="connsiteX1" fmla="*/ 422787 w 550607"/>
              <a:gd name="connsiteY1" fmla="*/ 68826 h 373626"/>
              <a:gd name="connsiteX2" fmla="*/ 550607 w 550607"/>
              <a:gd name="connsiteY2" fmla="*/ 373626 h 373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0607" h="373626">
                <a:moveTo>
                  <a:pt x="0" y="0"/>
                </a:moveTo>
                <a:cubicBezTo>
                  <a:pt x="165509" y="3277"/>
                  <a:pt x="331019" y="6555"/>
                  <a:pt x="422787" y="68826"/>
                </a:cubicBezTo>
                <a:cubicBezTo>
                  <a:pt x="514555" y="131097"/>
                  <a:pt x="532581" y="252361"/>
                  <a:pt x="550607" y="373626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8"/>
          <p:cNvSpPr/>
          <p:nvPr/>
        </p:nvSpPr>
        <p:spPr>
          <a:xfrm>
            <a:off x="3216470" y="2374720"/>
            <a:ext cx="599768" cy="196645"/>
          </a:xfrm>
          <a:custGeom>
            <a:avLst/>
            <a:gdLst>
              <a:gd name="connsiteX0" fmla="*/ 599768 w 599768"/>
              <a:gd name="connsiteY0" fmla="*/ 0 h 196645"/>
              <a:gd name="connsiteX1" fmla="*/ 176981 w 599768"/>
              <a:gd name="connsiteY1" fmla="*/ 58994 h 196645"/>
              <a:gd name="connsiteX2" fmla="*/ 0 w 599768"/>
              <a:gd name="connsiteY2" fmla="*/ 196645 h 19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9768" h="196645">
                <a:moveTo>
                  <a:pt x="599768" y="0"/>
                </a:moveTo>
                <a:cubicBezTo>
                  <a:pt x="438355" y="13110"/>
                  <a:pt x="276942" y="26220"/>
                  <a:pt x="176981" y="58994"/>
                </a:cubicBezTo>
                <a:cubicBezTo>
                  <a:pt x="77020" y="91768"/>
                  <a:pt x="0" y="196645"/>
                  <a:pt x="0" y="196645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/>
          <p:cNvSpPr/>
          <p:nvPr/>
        </p:nvSpPr>
        <p:spPr>
          <a:xfrm>
            <a:off x="3216470" y="3466101"/>
            <a:ext cx="629265" cy="393290"/>
          </a:xfrm>
          <a:custGeom>
            <a:avLst/>
            <a:gdLst>
              <a:gd name="connsiteX0" fmla="*/ 629265 w 629265"/>
              <a:gd name="connsiteY0" fmla="*/ 393290 h 393290"/>
              <a:gd name="connsiteX1" fmla="*/ 127820 w 629265"/>
              <a:gd name="connsiteY1" fmla="*/ 265471 h 393290"/>
              <a:gd name="connsiteX2" fmla="*/ 0 w 629265"/>
              <a:gd name="connsiteY2" fmla="*/ 0 h 393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9265" h="393290">
                <a:moveTo>
                  <a:pt x="629265" y="393290"/>
                </a:moveTo>
                <a:cubicBezTo>
                  <a:pt x="430981" y="362154"/>
                  <a:pt x="232697" y="331019"/>
                  <a:pt x="127820" y="265471"/>
                </a:cubicBezTo>
                <a:cubicBezTo>
                  <a:pt x="22943" y="199923"/>
                  <a:pt x="11471" y="99961"/>
                  <a:pt x="0" y="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22"/>
          <p:cNvSpPr/>
          <p:nvPr/>
        </p:nvSpPr>
        <p:spPr>
          <a:xfrm>
            <a:off x="1859225" y="3505430"/>
            <a:ext cx="1150374" cy="1720645"/>
          </a:xfrm>
          <a:custGeom>
            <a:avLst/>
            <a:gdLst>
              <a:gd name="connsiteX0" fmla="*/ 0 w 1150374"/>
              <a:gd name="connsiteY0" fmla="*/ 1720645 h 1720645"/>
              <a:gd name="connsiteX1" fmla="*/ 658762 w 1150374"/>
              <a:gd name="connsiteY1" fmla="*/ 1317523 h 1720645"/>
              <a:gd name="connsiteX2" fmla="*/ 1150374 w 1150374"/>
              <a:gd name="connsiteY2" fmla="*/ 0 h 1720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0374" h="1720645">
                <a:moveTo>
                  <a:pt x="0" y="1720645"/>
                </a:moveTo>
                <a:cubicBezTo>
                  <a:pt x="233516" y="1662471"/>
                  <a:pt x="467033" y="1604297"/>
                  <a:pt x="658762" y="1317523"/>
                </a:cubicBezTo>
                <a:cubicBezTo>
                  <a:pt x="850491" y="1030749"/>
                  <a:pt x="1000432" y="515374"/>
                  <a:pt x="1150374" y="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23"/>
          <p:cNvSpPr/>
          <p:nvPr/>
        </p:nvSpPr>
        <p:spPr>
          <a:xfrm>
            <a:off x="3110702" y="3554591"/>
            <a:ext cx="223362" cy="1612491"/>
          </a:xfrm>
          <a:custGeom>
            <a:avLst/>
            <a:gdLst>
              <a:gd name="connsiteX0" fmla="*/ 223362 w 223362"/>
              <a:gd name="connsiteY0" fmla="*/ 1612491 h 1612491"/>
              <a:gd name="connsiteX1" fmla="*/ 26717 w 223362"/>
              <a:gd name="connsiteY1" fmla="*/ 875071 h 1612491"/>
              <a:gd name="connsiteX2" fmla="*/ 7052 w 223362"/>
              <a:gd name="connsiteY2" fmla="*/ 0 h 1612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3362" h="1612491">
                <a:moveTo>
                  <a:pt x="223362" y="1612491"/>
                </a:moveTo>
                <a:cubicBezTo>
                  <a:pt x="143065" y="1378155"/>
                  <a:pt x="62769" y="1143819"/>
                  <a:pt x="26717" y="875071"/>
                </a:cubicBezTo>
                <a:cubicBezTo>
                  <a:pt x="-9335" y="606323"/>
                  <a:pt x="-1142" y="303161"/>
                  <a:pt x="7052" y="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237938" y="2403133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069773" y="3582436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880365" y="3621765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695568" y="3600284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7010400" y="1825625"/>
                <a:ext cx="4343400" cy="4351338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Which of the following relevant/important in our system?</a:t>
                </a:r>
              </a:p>
              <a:p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Do they vary in time?</a:t>
                </a:r>
              </a:p>
              <a:p>
                <a:endParaRPr lang="en-US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[PLC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]</a:t>
                </a: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[PIP</a:t>
                </a:r>
                <a:r>
                  <a:rPr lang="en-US" baseline="-25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]</a:t>
                </a: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[ATP]/[ADP]</a:t>
                </a: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[Stretch receptors]</a:t>
                </a: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[IP</a:t>
                </a:r>
                <a:r>
                  <a:rPr lang="en-US" baseline="-25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R]</a:t>
                </a:r>
              </a:p>
              <a:p>
                <a:pPr marL="285750" indent="-285750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𝑒𝑥𝑡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bSup>
                      </m:e>
                    </m:d>
                  </m:oMath>
                </a14:m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0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010400" y="1825625"/>
                <a:ext cx="4343400" cy="4351338"/>
              </a:xfrm>
              <a:blipFill rotWithShape="0">
                <a:blip r:embed="rId2"/>
                <a:stretch>
                  <a:fillRect l="-2104" t="-3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Oval 30"/>
          <p:cNvSpPr/>
          <p:nvPr/>
        </p:nvSpPr>
        <p:spPr>
          <a:xfrm>
            <a:off x="4599094" y="2815093"/>
            <a:ext cx="825782" cy="444246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DAG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484141" y="2904402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  <p:sp>
        <p:nvSpPr>
          <p:cNvPr id="39" name="Freeform 38"/>
          <p:cNvSpPr/>
          <p:nvPr/>
        </p:nvSpPr>
        <p:spPr>
          <a:xfrm>
            <a:off x="3500120" y="3124200"/>
            <a:ext cx="1071880" cy="51534"/>
          </a:xfrm>
          <a:custGeom>
            <a:avLst/>
            <a:gdLst>
              <a:gd name="connsiteX0" fmla="*/ 1071880 w 1071880"/>
              <a:gd name="connsiteY0" fmla="*/ 0 h 51534"/>
              <a:gd name="connsiteX1" fmla="*/ 584200 w 1071880"/>
              <a:gd name="connsiteY1" fmla="*/ 50800 h 51534"/>
              <a:gd name="connsiteX2" fmla="*/ 0 w 1071880"/>
              <a:gd name="connsiteY2" fmla="*/ 25400 h 5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1880" h="51534">
                <a:moveTo>
                  <a:pt x="1071880" y="0"/>
                </a:moveTo>
                <a:cubicBezTo>
                  <a:pt x="917363" y="23283"/>
                  <a:pt x="762847" y="46567"/>
                  <a:pt x="584200" y="50800"/>
                </a:cubicBezTo>
                <a:cubicBezTo>
                  <a:pt x="405553" y="55033"/>
                  <a:pt x="202776" y="40216"/>
                  <a:pt x="0" y="2540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>
          <a:xfrm>
            <a:off x="1366520" y="3489960"/>
            <a:ext cx="243840" cy="685800"/>
          </a:xfrm>
          <a:custGeom>
            <a:avLst/>
            <a:gdLst>
              <a:gd name="connsiteX0" fmla="*/ 121920 w 243840"/>
              <a:gd name="connsiteY0" fmla="*/ 0 h 685800"/>
              <a:gd name="connsiteX1" fmla="*/ 157480 w 243840"/>
              <a:gd name="connsiteY1" fmla="*/ 157480 h 685800"/>
              <a:gd name="connsiteX2" fmla="*/ 127000 w 243840"/>
              <a:gd name="connsiteY2" fmla="*/ 137160 h 685800"/>
              <a:gd name="connsiteX3" fmla="*/ 76200 w 243840"/>
              <a:gd name="connsiteY3" fmla="*/ 157480 h 685800"/>
              <a:gd name="connsiteX4" fmla="*/ 45720 w 243840"/>
              <a:gd name="connsiteY4" fmla="*/ 203200 h 685800"/>
              <a:gd name="connsiteX5" fmla="*/ 35560 w 243840"/>
              <a:gd name="connsiteY5" fmla="*/ 218440 h 685800"/>
              <a:gd name="connsiteX6" fmla="*/ 15240 w 243840"/>
              <a:gd name="connsiteY6" fmla="*/ 259080 h 685800"/>
              <a:gd name="connsiteX7" fmla="*/ 5080 w 243840"/>
              <a:gd name="connsiteY7" fmla="*/ 320040 h 685800"/>
              <a:gd name="connsiteX8" fmla="*/ 20320 w 243840"/>
              <a:gd name="connsiteY8" fmla="*/ 381000 h 685800"/>
              <a:gd name="connsiteX9" fmla="*/ 60960 w 243840"/>
              <a:gd name="connsiteY9" fmla="*/ 401320 h 685800"/>
              <a:gd name="connsiteX10" fmla="*/ 137160 w 243840"/>
              <a:gd name="connsiteY10" fmla="*/ 391160 h 685800"/>
              <a:gd name="connsiteX11" fmla="*/ 162560 w 243840"/>
              <a:gd name="connsiteY11" fmla="*/ 340360 h 685800"/>
              <a:gd name="connsiteX12" fmla="*/ 167640 w 243840"/>
              <a:gd name="connsiteY12" fmla="*/ 325120 h 685800"/>
              <a:gd name="connsiteX13" fmla="*/ 152400 w 243840"/>
              <a:gd name="connsiteY13" fmla="*/ 314960 h 685800"/>
              <a:gd name="connsiteX14" fmla="*/ 81280 w 243840"/>
              <a:gd name="connsiteY14" fmla="*/ 320040 h 685800"/>
              <a:gd name="connsiteX15" fmla="*/ 66040 w 243840"/>
              <a:gd name="connsiteY15" fmla="*/ 335280 h 685800"/>
              <a:gd name="connsiteX16" fmla="*/ 45720 w 243840"/>
              <a:gd name="connsiteY16" fmla="*/ 350520 h 685800"/>
              <a:gd name="connsiteX17" fmla="*/ 35560 w 243840"/>
              <a:gd name="connsiteY17" fmla="*/ 365760 h 685800"/>
              <a:gd name="connsiteX18" fmla="*/ 20320 w 243840"/>
              <a:gd name="connsiteY18" fmla="*/ 386080 h 685800"/>
              <a:gd name="connsiteX19" fmla="*/ 15240 w 243840"/>
              <a:gd name="connsiteY19" fmla="*/ 401320 h 685800"/>
              <a:gd name="connsiteX20" fmla="*/ 5080 w 243840"/>
              <a:gd name="connsiteY20" fmla="*/ 416560 h 685800"/>
              <a:gd name="connsiteX21" fmla="*/ 0 w 243840"/>
              <a:gd name="connsiteY21" fmla="*/ 436880 h 685800"/>
              <a:gd name="connsiteX22" fmla="*/ 5080 w 243840"/>
              <a:gd name="connsiteY22" fmla="*/ 492760 h 685800"/>
              <a:gd name="connsiteX23" fmla="*/ 40640 w 243840"/>
              <a:gd name="connsiteY23" fmla="*/ 533400 h 685800"/>
              <a:gd name="connsiteX24" fmla="*/ 60960 w 243840"/>
              <a:gd name="connsiteY24" fmla="*/ 543560 h 685800"/>
              <a:gd name="connsiteX25" fmla="*/ 116840 w 243840"/>
              <a:gd name="connsiteY25" fmla="*/ 574040 h 685800"/>
              <a:gd name="connsiteX26" fmla="*/ 172720 w 243840"/>
              <a:gd name="connsiteY26" fmla="*/ 589280 h 685800"/>
              <a:gd name="connsiteX27" fmla="*/ 238760 w 243840"/>
              <a:gd name="connsiteY27" fmla="*/ 568960 h 685800"/>
              <a:gd name="connsiteX28" fmla="*/ 243840 w 243840"/>
              <a:gd name="connsiteY28" fmla="*/ 548640 h 685800"/>
              <a:gd name="connsiteX29" fmla="*/ 238760 w 243840"/>
              <a:gd name="connsiteY29" fmla="*/ 513080 h 685800"/>
              <a:gd name="connsiteX30" fmla="*/ 218440 w 243840"/>
              <a:gd name="connsiteY30" fmla="*/ 508000 h 685800"/>
              <a:gd name="connsiteX31" fmla="*/ 157480 w 243840"/>
              <a:gd name="connsiteY31" fmla="*/ 513080 h 685800"/>
              <a:gd name="connsiteX32" fmla="*/ 127000 w 243840"/>
              <a:gd name="connsiteY32" fmla="*/ 533400 h 685800"/>
              <a:gd name="connsiteX33" fmla="*/ 96520 w 243840"/>
              <a:gd name="connsiteY33" fmla="*/ 563880 h 685800"/>
              <a:gd name="connsiteX34" fmla="*/ 91440 w 243840"/>
              <a:gd name="connsiteY34" fmla="*/ 584200 h 685800"/>
              <a:gd name="connsiteX35" fmla="*/ 81280 w 243840"/>
              <a:gd name="connsiteY35" fmla="*/ 599440 h 685800"/>
              <a:gd name="connsiteX36" fmla="*/ 76200 w 243840"/>
              <a:gd name="connsiteY36" fmla="*/ 614680 h 685800"/>
              <a:gd name="connsiteX37" fmla="*/ 81280 w 243840"/>
              <a:gd name="connsiteY37" fmla="*/ 650240 h 685800"/>
              <a:gd name="connsiteX38" fmla="*/ 106680 w 243840"/>
              <a:gd name="connsiteY38" fmla="*/ 675640 h 685800"/>
              <a:gd name="connsiteX39" fmla="*/ 111760 w 243840"/>
              <a:gd name="connsiteY39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43840" h="685800">
                <a:moveTo>
                  <a:pt x="121920" y="0"/>
                </a:moveTo>
                <a:cubicBezTo>
                  <a:pt x="133773" y="52493"/>
                  <a:pt x="155488" y="103702"/>
                  <a:pt x="157480" y="157480"/>
                </a:cubicBezTo>
                <a:cubicBezTo>
                  <a:pt x="157932" y="169682"/>
                  <a:pt x="127000" y="137160"/>
                  <a:pt x="127000" y="137160"/>
                </a:cubicBezTo>
                <a:cubicBezTo>
                  <a:pt x="109595" y="142133"/>
                  <a:pt x="89799" y="143881"/>
                  <a:pt x="76200" y="157480"/>
                </a:cubicBezTo>
                <a:cubicBezTo>
                  <a:pt x="64927" y="168753"/>
                  <a:pt x="53781" y="190302"/>
                  <a:pt x="45720" y="203200"/>
                </a:cubicBezTo>
                <a:cubicBezTo>
                  <a:pt x="42484" y="208377"/>
                  <a:pt x="38290" y="212979"/>
                  <a:pt x="35560" y="218440"/>
                </a:cubicBezTo>
                <a:cubicBezTo>
                  <a:pt x="10705" y="268150"/>
                  <a:pt x="38779" y="223772"/>
                  <a:pt x="15240" y="259080"/>
                </a:cubicBezTo>
                <a:cubicBezTo>
                  <a:pt x="12356" y="273502"/>
                  <a:pt x="5080" y="307438"/>
                  <a:pt x="5080" y="320040"/>
                </a:cubicBezTo>
                <a:cubicBezTo>
                  <a:pt x="5080" y="336759"/>
                  <a:pt x="3945" y="366965"/>
                  <a:pt x="20320" y="381000"/>
                </a:cubicBezTo>
                <a:cubicBezTo>
                  <a:pt x="35588" y="394087"/>
                  <a:pt x="44338" y="395779"/>
                  <a:pt x="60960" y="401320"/>
                </a:cubicBezTo>
                <a:cubicBezTo>
                  <a:pt x="86360" y="397933"/>
                  <a:pt x="112145" y="396719"/>
                  <a:pt x="137160" y="391160"/>
                </a:cubicBezTo>
                <a:cubicBezTo>
                  <a:pt x="161553" y="385739"/>
                  <a:pt x="156557" y="358369"/>
                  <a:pt x="162560" y="340360"/>
                </a:cubicBezTo>
                <a:lnTo>
                  <a:pt x="167640" y="325120"/>
                </a:lnTo>
                <a:cubicBezTo>
                  <a:pt x="162560" y="321733"/>
                  <a:pt x="158495" y="315319"/>
                  <a:pt x="152400" y="314960"/>
                </a:cubicBezTo>
                <a:cubicBezTo>
                  <a:pt x="128674" y="313564"/>
                  <a:pt x="104415" y="314596"/>
                  <a:pt x="81280" y="320040"/>
                </a:cubicBezTo>
                <a:cubicBezTo>
                  <a:pt x="74287" y="321685"/>
                  <a:pt x="71495" y="330605"/>
                  <a:pt x="66040" y="335280"/>
                </a:cubicBezTo>
                <a:cubicBezTo>
                  <a:pt x="59612" y="340790"/>
                  <a:pt x="51707" y="344533"/>
                  <a:pt x="45720" y="350520"/>
                </a:cubicBezTo>
                <a:cubicBezTo>
                  <a:pt x="41403" y="354837"/>
                  <a:pt x="39109" y="360792"/>
                  <a:pt x="35560" y="365760"/>
                </a:cubicBezTo>
                <a:cubicBezTo>
                  <a:pt x="30639" y="372650"/>
                  <a:pt x="25400" y="379307"/>
                  <a:pt x="20320" y="386080"/>
                </a:cubicBezTo>
                <a:cubicBezTo>
                  <a:pt x="18627" y="391160"/>
                  <a:pt x="17635" y="396531"/>
                  <a:pt x="15240" y="401320"/>
                </a:cubicBezTo>
                <a:cubicBezTo>
                  <a:pt x="12510" y="406781"/>
                  <a:pt x="7485" y="410948"/>
                  <a:pt x="5080" y="416560"/>
                </a:cubicBezTo>
                <a:cubicBezTo>
                  <a:pt x="2330" y="422977"/>
                  <a:pt x="1693" y="430107"/>
                  <a:pt x="0" y="436880"/>
                </a:cubicBezTo>
                <a:cubicBezTo>
                  <a:pt x="1693" y="455507"/>
                  <a:pt x="-197" y="474817"/>
                  <a:pt x="5080" y="492760"/>
                </a:cubicBezTo>
                <a:cubicBezTo>
                  <a:pt x="11152" y="513405"/>
                  <a:pt x="24057" y="523924"/>
                  <a:pt x="40640" y="533400"/>
                </a:cubicBezTo>
                <a:cubicBezTo>
                  <a:pt x="47215" y="537157"/>
                  <a:pt x="54385" y="539803"/>
                  <a:pt x="60960" y="543560"/>
                </a:cubicBezTo>
                <a:cubicBezTo>
                  <a:pt x="82597" y="555924"/>
                  <a:pt x="86131" y="566363"/>
                  <a:pt x="116840" y="574040"/>
                </a:cubicBezTo>
                <a:cubicBezTo>
                  <a:pt x="162675" y="585499"/>
                  <a:pt x="144233" y="579784"/>
                  <a:pt x="172720" y="589280"/>
                </a:cubicBezTo>
                <a:cubicBezTo>
                  <a:pt x="201303" y="586422"/>
                  <a:pt x="223884" y="594994"/>
                  <a:pt x="238760" y="568960"/>
                </a:cubicBezTo>
                <a:cubicBezTo>
                  <a:pt x="242224" y="562898"/>
                  <a:pt x="242147" y="555413"/>
                  <a:pt x="243840" y="548640"/>
                </a:cubicBezTo>
                <a:cubicBezTo>
                  <a:pt x="242147" y="536787"/>
                  <a:pt x="245106" y="523234"/>
                  <a:pt x="238760" y="513080"/>
                </a:cubicBezTo>
                <a:cubicBezTo>
                  <a:pt x="235060" y="507159"/>
                  <a:pt x="225422" y="508000"/>
                  <a:pt x="218440" y="508000"/>
                </a:cubicBezTo>
                <a:cubicBezTo>
                  <a:pt x="198050" y="508000"/>
                  <a:pt x="177800" y="511387"/>
                  <a:pt x="157480" y="513080"/>
                </a:cubicBezTo>
                <a:cubicBezTo>
                  <a:pt x="130697" y="522008"/>
                  <a:pt x="152369" y="512260"/>
                  <a:pt x="127000" y="533400"/>
                </a:cubicBezTo>
                <a:cubicBezTo>
                  <a:pt x="97287" y="558161"/>
                  <a:pt x="125724" y="524941"/>
                  <a:pt x="96520" y="563880"/>
                </a:cubicBezTo>
                <a:cubicBezTo>
                  <a:pt x="94827" y="570653"/>
                  <a:pt x="94190" y="577783"/>
                  <a:pt x="91440" y="584200"/>
                </a:cubicBezTo>
                <a:cubicBezTo>
                  <a:pt x="89035" y="589812"/>
                  <a:pt x="84010" y="593979"/>
                  <a:pt x="81280" y="599440"/>
                </a:cubicBezTo>
                <a:cubicBezTo>
                  <a:pt x="78885" y="604229"/>
                  <a:pt x="77893" y="609600"/>
                  <a:pt x="76200" y="614680"/>
                </a:cubicBezTo>
                <a:cubicBezTo>
                  <a:pt x="77893" y="626533"/>
                  <a:pt x="77839" y="638771"/>
                  <a:pt x="81280" y="650240"/>
                </a:cubicBezTo>
                <a:cubicBezTo>
                  <a:pt x="87086" y="669592"/>
                  <a:pt x="94101" y="663061"/>
                  <a:pt x="106680" y="675640"/>
                </a:cubicBezTo>
                <a:cubicBezTo>
                  <a:pt x="109357" y="678317"/>
                  <a:pt x="110067" y="682413"/>
                  <a:pt x="111760" y="6858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>
          <a:xfrm>
            <a:off x="1762760" y="3479800"/>
            <a:ext cx="198342" cy="762000"/>
          </a:xfrm>
          <a:custGeom>
            <a:avLst/>
            <a:gdLst>
              <a:gd name="connsiteX0" fmla="*/ 0 w 198342"/>
              <a:gd name="connsiteY0" fmla="*/ 0 h 762000"/>
              <a:gd name="connsiteX1" fmla="*/ 157480 w 198342"/>
              <a:gd name="connsiteY1" fmla="*/ 233680 h 762000"/>
              <a:gd name="connsiteX2" fmla="*/ 167640 w 198342"/>
              <a:gd name="connsiteY2" fmla="*/ 218440 h 762000"/>
              <a:gd name="connsiteX3" fmla="*/ 147320 w 198342"/>
              <a:gd name="connsiteY3" fmla="*/ 177800 h 762000"/>
              <a:gd name="connsiteX4" fmla="*/ 116840 w 198342"/>
              <a:gd name="connsiteY4" fmla="*/ 182880 h 762000"/>
              <a:gd name="connsiteX5" fmla="*/ 96520 w 198342"/>
              <a:gd name="connsiteY5" fmla="*/ 208280 h 762000"/>
              <a:gd name="connsiteX6" fmla="*/ 76200 w 198342"/>
              <a:gd name="connsiteY6" fmla="*/ 243840 h 762000"/>
              <a:gd name="connsiteX7" fmla="*/ 60960 w 198342"/>
              <a:gd name="connsiteY7" fmla="*/ 279400 h 762000"/>
              <a:gd name="connsiteX8" fmla="*/ 66040 w 198342"/>
              <a:gd name="connsiteY8" fmla="*/ 345440 h 762000"/>
              <a:gd name="connsiteX9" fmla="*/ 81280 w 198342"/>
              <a:gd name="connsiteY9" fmla="*/ 355600 h 762000"/>
              <a:gd name="connsiteX10" fmla="*/ 111760 w 198342"/>
              <a:gd name="connsiteY10" fmla="*/ 365760 h 762000"/>
              <a:gd name="connsiteX11" fmla="*/ 137160 w 198342"/>
              <a:gd name="connsiteY11" fmla="*/ 375920 h 762000"/>
              <a:gd name="connsiteX12" fmla="*/ 177800 w 198342"/>
              <a:gd name="connsiteY12" fmla="*/ 370840 h 762000"/>
              <a:gd name="connsiteX13" fmla="*/ 182880 w 198342"/>
              <a:gd name="connsiteY13" fmla="*/ 355600 h 762000"/>
              <a:gd name="connsiteX14" fmla="*/ 167640 w 198342"/>
              <a:gd name="connsiteY14" fmla="*/ 350520 h 762000"/>
              <a:gd name="connsiteX15" fmla="*/ 152400 w 198342"/>
              <a:gd name="connsiteY15" fmla="*/ 340360 h 762000"/>
              <a:gd name="connsiteX16" fmla="*/ 127000 w 198342"/>
              <a:gd name="connsiteY16" fmla="*/ 345440 h 762000"/>
              <a:gd name="connsiteX17" fmla="*/ 106680 w 198342"/>
              <a:gd name="connsiteY17" fmla="*/ 386080 h 762000"/>
              <a:gd name="connsiteX18" fmla="*/ 96520 w 198342"/>
              <a:gd name="connsiteY18" fmla="*/ 401320 h 762000"/>
              <a:gd name="connsiteX19" fmla="*/ 101600 w 198342"/>
              <a:gd name="connsiteY19" fmla="*/ 462280 h 762000"/>
              <a:gd name="connsiteX20" fmla="*/ 116840 w 198342"/>
              <a:gd name="connsiteY20" fmla="*/ 467360 h 762000"/>
              <a:gd name="connsiteX21" fmla="*/ 162560 w 198342"/>
              <a:gd name="connsiteY21" fmla="*/ 492760 h 762000"/>
              <a:gd name="connsiteX22" fmla="*/ 177800 w 198342"/>
              <a:gd name="connsiteY22" fmla="*/ 497840 h 762000"/>
              <a:gd name="connsiteX23" fmla="*/ 198120 w 198342"/>
              <a:gd name="connsiteY23" fmla="*/ 492760 h 762000"/>
              <a:gd name="connsiteX24" fmla="*/ 182880 w 198342"/>
              <a:gd name="connsiteY24" fmla="*/ 482600 h 762000"/>
              <a:gd name="connsiteX25" fmla="*/ 147320 w 198342"/>
              <a:gd name="connsiteY25" fmla="*/ 487680 h 762000"/>
              <a:gd name="connsiteX26" fmla="*/ 132080 w 198342"/>
              <a:gd name="connsiteY26" fmla="*/ 502920 h 762000"/>
              <a:gd name="connsiteX27" fmla="*/ 111760 w 198342"/>
              <a:gd name="connsiteY27" fmla="*/ 533400 h 762000"/>
              <a:gd name="connsiteX28" fmla="*/ 106680 w 198342"/>
              <a:gd name="connsiteY28" fmla="*/ 553720 h 762000"/>
              <a:gd name="connsiteX29" fmla="*/ 106680 w 198342"/>
              <a:gd name="connsiteY29" fmla="*/ 604520 h 762000"/>
              <a:gd name="connsiteX30" fmla="*/ 121920 w 198342"/>
              <a:gd name="connsiteY30" fmla="*/ 609600 h 762000"/>
              <a:gd name="connsiteX31" fmla="*/ 157480 w 198342"/>
              <a:gd name="connsiteY31" fmla="*/ 624840 h 762000"/>
              <a:gd name="connsiteX32" fmla="*/ 157480 w 198342"/>
              <a:gd name="connsiteY32" fmla="*/ 574040 h 762000"/>
              <a:gd name="connsiteX33" fmla="*/ 147320 w 198342"/>
              <a:gd name="connsiteY33" fmla="*/ 558800 h 762000"/>
              <a:gd name="connsiteX34" fmla="*/ 111760 w 198342"/>
              <a:gd name="connsiteY34" fmla="*/ 563880 h 762000"/>
              <a:gd name="connsiteX35" fmla="*/ 91440 w 198342"/>
              <a:gd name="connsiteY35" fmla="*/ 579120 h 762000"/>
              <a:gd name="connsiteX36" fmla="*/ 66040 w 198342"/>
              <a:gd name="connsiteY36" fmla="*/ 614680 h 762000"/>
              <a:gd name="connsiteX37" fmla="*/ 50800 w 198342"/>
              <a:gd name="connsiteY37" fmla="*/ 645160 h 762000"/>
              <a:gd name="connsiteX38" fmla="*/ 55880 w 198342"/>
              <a:gd name="connsiteY38" fmla="*/ 701040 h 762000"/>
              <a:gd name="connsiteX39" fmla="*/ 60960 w 198342"/>
              <a:gd name="connsiteY39" fmla="*/ 716280 h 762000"/>
              <a:gd name="connsiteX40" fmla="*/ 91440 w 198342"/>
              <a:gd name="connsiteY40" fmla="*/ 741680 h 762000"/>
              <a:gd name="connsiteX41" fmla="*/ 106680 w 198342"/>
              <a:gd name="connsiteY41" fmla="*/ 76200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98342" h="762000">
                <a:moveTo>
                  <a:pt x="0" y="0"/>
                </a:moveTo>
                <a:cubicBezTo>
                  <a:pt x="52493" y="77893"/>
                  <a:pt x="100293" y="159164"/>
                  <a:pt x="157480" y="233680"/>
                </a:cubicBezTo>
                <a:cubicBezTo>
                  <a:pt x="161197" y="238523"/>
                  <a:pt x="167032" y="224515"/>
                  <a:pt x="167640" y="218440"/>
                </a:cubicBezTo>
                <a:cubicBezTo>
                  <a:pt x="171406" y="180780"/>
                  <a:pt x="169625" y="185235"/>
                  <a:pt x="147320" y="177800"/>
                </a:cubicBezTo>
                <a:cubicBezTo>
                  <a:pt x="137160" y="179493"/>
                  <a:pt x="125672" y="177581"/>
                  <a:pt x="116840" y="182880"/>
                </a:cubicBezTo>
                <a:cubicBezTo>
                  <a:pt x="107543" y="188458"/>
                  <a:pt x="103026" y="199606"/>
                  <a:pt x="96520" y="208280"/>
                </a:cubicBezTo>
                <a:cubicBezTo>
                  <a:pt x="89151" y="218106"/>
                  <a:pt x="80419" y="232590"/>
                  <a:pt x="76200" y="243840"/>
                </a:cubicBezTo>
                <a:cubicBezTo>
                  <a:pt x="62141" y="281330"/>
                  <a:pt x="81550" y="248516"/>
                  <a:pt x="60960" y="279400"/>
                </a:cubicBezTo>
                <a:cubicBezTo>
                  <a:pt x="62653" y="301413"/>
                  <a:pt x="60351" y="324107"/>
                  <a:pt x="66040" y="345440"/>
                </a:cubicBezTo>
                <a:cubicBezTo>
                  <a:pt x="67613" y="351339"/>
                  <a:pt x="75701" y="353120"/>
                  <a:pt x="81280" y="355600"/>
                </a:cubicBezTo>
                <a:cubicBezTo>
                  <a:pt x="91067" y="359950"/>
                  <a:pt x="101816" y="361783"/>
                  <a:pt x="111760" y="365760"/>
                </a:cubicBezTo>
                <a:lnTo>
                  <a:pt x="137160" y="375920"/>
                </a:lnTo>
                <a:cubicBezTo>
                  <a:pt x="150707" y="374227"/>
                  <a:pt x="165325" y="376385"/>
                  <a:pt x="177800" y="370840"/>
                </a:cubicBezTo>
                <a:cubicBezTo>
                  <a:pt x="182693" y="368665"/>
                  <a:pt x="185275" y="360389"/>
                  <a:pt x="182880" y="355600"/>
                </a:cubicBezTo>
                <a:cubicBezTo>
                  <a:pt x="180485" y="350811"/>
                  <a:pt x="172429" y="352915"/>
                  <a:pt x="167640" y="350520"/>
                </a:cubicBezTo>
                <a:cubicBezTo>
                  <a:pt x="162179" y="347790"/>
                  <a:pt x="157480" y="343747"/>
                  <a:pt x="152400" y="340360"/>
                </a:cubicBezTo>
                <a:cubicBezTo>
                  <a:pt x="143933" y="342053"/>
                  <a:pt x="133105" y="339335"/>
                  <a:pt x="127000" y="345440"/>
                </a:cubicBezTo>
                <a:cubicBezTo>
                  <a:pt x="116290" y="356150"/>
                  <a:pt x="115081" y="373478"/>
                  <a:pt x="106680" y="386080"/>
                </a:cubicBezTo>
                <a:lnTo>
                  <a:pt x="96520" y="401320"/>
                </a:lnTo>
                <a:cubicBezTo>
                  <a:pt x="98213" y="421640"/>
                  <a:pt x="95603" y="442791"/>
                  <a:pt x="101600" y="462280"/>
                </a:cubicBezTo>
                <a:cubicBezTo>
                  <a:pt x="103175" y="467398"/>
                  <a:pt x="112385" y="464390"/>
                  <a:pt x="116840" y="467360"/>
                </a:cubicBezTo>
                <a:cubicBezTo>
                  <a:pt x="162466" y="497777"/>
                  <a:pt x="91257" y="468992"/>
                  <a:pt x="162560" y="492760"/>
                </a:cubicBezTo>
                <a:lnTo>
                  <a:pt x="177800" y="497840"/>
                </a:lnTo>
                <a:cubicBezTo>
                  <a:pt x="184573" y="496147"/>
                  <a:pt x="195912" y="499384"/>
                  <a:pt x="198120" y="492760"/>
                </a:cubicBezTo>
                <a:cubicBezTo>
                  <a:pt x="200051" y="486968"/>
                  <a:pt x="188955" y="483208"/>
                  <a:pt x="182880" y="482600"/>
                </a:cubicBezTo>
                <a:cubicBezTo>
                  <a:pt x="170966" y="481409"/>
                  <a:pt x="159173" y="485987"/>
                  <a:pt x="147320" y="487680"/>
                </a:cubicBezTo>
                <a:cubicBezTo>
                  <a:pt x="142240" y="492760"/>
                  <a:pt x="136491" y="497249"/>
                  <a:pt x="132080" y="502920"/>
                </a:cubicBezTo>
                <a:cubicBezTo>
                  <a:pt x="124583" y="512559"/>
                  <a:pt x="111760" y="533400"/>
                  <a:pt x="111760" y="533400"/>
                </a:cubicBezTo>
                <a:cubicBezTo>
                  <a:pt x="110067" y="540173"/>
                  <a:pt x="108598" y="547007"/>
                  <a:pt x="106680" y="553720"/>
                </a:cubicBezTo>
                <a:cubicBezTo>
                  <a:pt x="100993" y="573625"/>
                  <a:pt x="93734" y="578627"/>
                  <a:pt x="106680" y="604520"/>
                </a:cubicBezTo>
                <a:cubicBezTo>
                  <a:pt x="109075" y="609309"/>
                  <a:pt x="117131" y="607205"/>
                  <a:pt x="121920" y="609600"/>
                </a:cubicBezTo>
                <a:cubicBezTo>
                  <a:pt x="157002" y="627141"/>
                  <a:pt x="115190" y="614267"/>
                  <a:pt x="157480" y="624840"/>
                </a:cubicBezTo>
                <a:cubicBezTo>
                  <a:pt x="163249" y="601764"/>
                  <a:pt x="166377" y="600731"/>
                  <a:pt x="157480" y="574040"/>
                </a:cubicBezTo>
                <a:cubicBezTo>
                  <a:pt x="155549" y="568248"/>
                  <a:pt x="150707" y="563880"/>
                  <a:pt x="147320" y="558800"/>
                </a:cubicBezTo>
                <a:cubicBezTo>
                  <a:pt x="135467" y="560493"/>
                  <a:pt x="123013" y="559788"/>
                  <a:pt x="111760" y="563880"/>
                </a:cubicBezTo>
                <a:cubicBezTo>
                  <a:pt x="103803" y="566773"/>
                  <a:pt x="97868" y="573610"/>
                  <a:pt x="91440" y="579120"/>
                </a:cubicBezTo>
                <a:cubicBezTo>
                  <a:pt x="70588" y="596993"/>
                  <a:pt x="79684" y="590803"/>
                  <a:pt x="66040" y="614680"/>
                </a:cubicBezTo>
                <a:cubicBezTo>
                  <a:pt x="50284" y="642254"/>
                  <a:pt x="60114" y="617218"/>
                  <a:pt x="50800" y="645160"/>
                </a:cubicBezTo>
                <a:cubicBezTo>
                  <a:pt x="52493" y="663787"/>
                  <a:pt x="53235" y="682525"/>
                  <a:pt x="55880" y="701040"/>
                </a:cubicBezTo>
                <a:cubicBezTo>
                  <a:pt x="56637" y="706341"/>
                  <a:pt x="57990" y="711825"/>
                  <a:pt x="60960" y="716280"/>
                </a:cubicBezTo>
                <a:cubicBezTo>
                  <a:pt x="72091" y="732976"/>
                  <a:pt x="77383" y="729966"/>
                  <a:pt x="91440" y="741680"/>
                </a:cubicBezTo>
                <a:cubicBezTo>
                  <a:pt x="107877" y="755378"/>
                  <a:pt x="106680" y="750382"/>
                  <a:pt x="106680" y="7620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2082800" y="3191275"/>
            <a:ext cx="1869440" cy="512045"/>
          </a:xfrm>
          <a:custGeom>
            <a:avLst/>
            <a:gdLst>
              <a:gd name="connsiteX0" fmla="*/ 0 w 1869440"/>
              <a:gd name="connsiteY0" fmla="*/ 34525 h 512045"/>
              <a:gd name="connsiteX1" fmla="*/ 838200 w 1869440"/>
              <a:gd name="connsiteY1" fmla="*/ 49765 h 512045"/>
              <a:gd name="connsiteX2" fmla="*/ 1869440 w 1869440"/>
              <a:gd name="connsiteY2" fmla="*/ 512045 h 512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69440" h="512045">
                <a:moveTo>
                  <a:pt x="0" y="34525"/>
                </a:moveTo>
                <a:cubicBezTo>
                  <a:pt x="263313" y="2351"/>
                  <a:pt x="526627" y="-29822"/>
                  <a:pt x="838200" y="49765"/>
                </a:cubicBezTo>
                <a:cubicBezTo>
                  <a:pt x="1149773" y="129352"/>
                  <a:pt x="1509606" y="320698"/>
                  <a:pt x="1869440" y="512045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>
            <a:off x="3317240" y="3215640"/>
            <a:ext cx="1300480" cy="303319"/>
          </a:xfrm>
          <a:custGeom>
            <a:avLst/>
            <a:gdLst>
              <a:gd name="connsiteX0" fmla="*/ 0 w 1300480"/>
              <a:gd name="connsiteY0" fmla="*/ 167640 h 303319"/>
              <a:gd name="connsiteX1" fmla="*/ 137160 w 1300480"/>
              <a:gd name="connsiteY1" fmla="*/ 233680 h 303319"/>
              <a:gd name="connsiteX2" fmla="*/ 274320 w 1300480"/>
              <a:gd name="connsiteY2" fmla="*/ 294640 h 303319"/>
              <a:gd name="connsiteX3" fmla="*/ 421640 w 1300480"/>
              <a:gd name="connsiteY3" fmla="*/ 299720 h 303319"/>
              <a:gd name="connsiteX4" fmla="*/ 716280 w 1300480"/>
              <a:gd name="connsiteY4" fmla="*/ 264160 h 303319"/>
              <a:gd name="connsiteX5" fmla="*/ 1300480 w 1300480"/>
              <a:gd name="connsiteY5" fmla="*/ 0 h 30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0480" h="303319">
                <a:moveTo>
                  <a:pt x="0" y="167640"/>
                </a:moveTo>
                <a:lnTo>
                  <a:pt x="137160" y="233680"/>
                </a:lnTo>
                <a:cubicBezTo>
                  <a:pt x="182880" y="254847"/>
                  <a:pt x="226907" y="283633"/>
                  <a:pt x="274320" y="294640"/>
                </a:cubicBezTo>
                <a:cubicBezTo>
                  <a:pt x="321733" y="305647"/>
                  <a:pt x="347980" y="304800"/>
                  <a:pt x="421640" y="299720"/>
                </a:cubicBezTo>
                <a:cubicBezTo>
                  <a:pt x="495300" y="294640"/>
                  <a:pt x="569807" y="314113"/>
                  <a:pt x="716280" y="264160"/>
                </a:cubicBezTo>
                <a:cubicBezTo>
                  <a:pt x="862753" y="214207"/>
                  <a:pt x="1081616" y="107103"/>
                  <a:pt x="1300480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>
          <a:xfrm>
            <a:off x="2006600" y="2936240"/>
            <a:ext cx="629920" cy="10160"/>
          </a:xfrm>
          <a:custGeom>
            <a:avLst/>
            <a:gdLst>
              <a:gd name="connsiteX0" fmla="*/ 0 w 629920"/>
              <a:gd name="connsiteY0" fmla="*/ 0 h 10160"/>
              <a:gd name="connsiteX1" fmla="*/ 629920 w 629920"/>
              <a:gd name="connsiteY1" fmla="*/ 10160 h 1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29920" h="10160">
                <a:moveTo>
                  <a:pt x="0" y="0"/>
                </a:moveTo>
                <a:lnTo>
                  <a:pt x="629920" y="10160"/>
                </a:ln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2362707" y="2883498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425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5" y="171450"/>
            <a:ext cx="12211050" cy="651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497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6344935" y="4153630"/>
            <a:ext cx="5749529" cy="13809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42336" y="4153630"/>
            <a:ext cx="6063392" cy="13809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42336" y="3265753"/>
            <a:ext cx="11952128" cy="8294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42337" y="1436276"/>
            <a:ext cx="11952127" cy="17438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Initial attempt with modified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Höfer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model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129476" y="1786993"/>
                <a:ext cx="12074716" cy="6285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𝐶𝑎</m:t>
                              </m:r>
                              <m:r>
                                <a:rPr lang="en-US" b="0" i="1" baseline="300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nor/>
                                </m:rPr>
                                <a:rPr lang="en-US" baseline="30000">
                                  <a:solidFill>
                                    <a:schemeClr val="tx1"/>
                                  </a:solidFill>
                                  <a:latin typeface="Arial" panose="020B0604020202020204" pitchFamily="34" charset="0"/>
                                  <a:cs typeface="Arial" panose="020B0604020202020204" pitchFamily="34" charset="0"/>
                                </a:rPr>
                                <m:t>+</m:t>
                              </m:r>
                            </m:e>
                          </m:d>
                        </m:num>
                        <m:den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𝐼𝑃</m:t>
                                  </m:r>
                                  <m:r>
                                    <a:rPr lang="en-US" b="0" i="1" baseline="-25000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</m:d>
                              <m:sSup>
                                <m:sSup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  <m:r>
                                        <a:rPr lang="en-US" i="1" baseline="3000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baseline="30000">
                                          <a:solidFill>
                                            <a:srgbClr val="FF0000"/>
                                          </a:solidFill>
                                          <a:latin typeface="Arial" panose="020B0604020202020204" pitchFamily="34" charset="0"/>
                                          <a:cs typeface="Arial" panose="020B0604020202020204" pitchFamily="34" charset="0"/>
                                        </a:rPr>
                                        <m:t>+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𝐼𝑃</m:t>
                                      </m:r>
                                      <m:r>
                                        <a:rPr lang="en-US" i="1" baseline="-2500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  <m:d>
                            <m:dPr>
                              <m:ctrlP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𝐸𝑅</m:t>
                                      </m:r>
                                    </m:sub>
                                    <m:sup>
                                      <m:r>
                                        <a:rPr lang="en-US" b="0" i="1" smtClean="0">
                                          <a:solidFill>
                                            <a:srgbClr val="FF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2+</m:t>
                                      </m:r>
                                    </m:sup>
                                  </m:sSubSup>
                                </m:e>
                              </m:d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  <m:r>
                                    <a:rPr lang="en-US" i="1" baseline="3000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aseline="30000">
                                      <a:solidFill>
                                        <a:srgbClr val="FF0000"/>
                                      </a:solidFill>
                                      <a:latin typeface="Arial" panose="020B0604020202020204" pitchFamily="34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</m:e>
                              </m:d>
                            </m:e>
                          </m:d>
                        </m:num>
                        <m:den>
                          <m:d>
                            <m:dPr>
                              <m:ctrlP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sub>
                                <m:sup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  <m:r>
                                    <a:rPr lang="en-US" i="1" baseline="3000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aseline="30000">
                                      <a:solidFill>
                                        <a:srgbClr val="FF0000"/>
                                      </a:solidFill>
                                      <a:latin typeface="Arial" panose="020B0604020202020204" pitchFamily="34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</m:e>
                              </m:d>
                              <m:r>
                                <a:rPr lang="en-US" b="0" i="1" baseline="3000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2</m:t>
                              </m:r>
                            </m:e>
                          </m:d>
                          <m:d>
                            <m:dPr>
                              <m:ctrlP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𝐼𝑃</m:t>
                                  </m:r>
                                  <m:r>
                                    <a:rPr lang="en-US" i="1" baseline="-2500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b>
                                <m:sup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𝐼𝑃</m:t>
                                  </m:r>
                                  <m:r>
                                    <a:rPr lang="en-US" i="1" baseline="-2500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</m:d>
                              <m:r>
                                <a:rPr lang="en-US" b="0" i="1" baseline="30000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e>
                          </m:d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41</m:t>
                          </m:r>
                        </m:sub>
                      </m:sSub>
                      <m:f>
                        <m:fPr>
                          <m:ctrlP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𝐼𝑃</m:t>
                                  </m:r>
                                  <m:r>
                                    <a:rPr lang="en-US" i="1" baseline="-2500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Sup>
                                <m:sSubSupPr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sub>
                                <m:sup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𝐼𝑃</m:t>
                                  </m:r>
                                  <m:r>
                                    <a:rPr lang="en-US" i="1" baseline="-2500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𝐶𝑎</m:t>
                          </m:r>
                          <m:r>
                            <a:rPr lang="en-US" i="1" baseline="30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baseline="3000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m:t>+</m:t>
                          </m:r>
                        </m:e>
                      </m:d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𝐶𝑎</m:t>
                          </m:r>
                          <m:r>
                            <a:rPr lang="en-US" i="1" baseline="30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baseline="3000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m:t>+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𝐶𝑎</m:t>
                          </m:r>
                          <m:r>
                            <a:rPr lang="en-US" i="1" baseline="30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baseline="3000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m:t>+</m:t>
                          </m:r>
                        </m:sub>
                      </m:sSub>
                      <m:sSup>
                        <m:sSup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𝛻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𝐶𝑎</m:t>
                          </m:r>
                          <m:r>
                            <a:rPr lang="en-US" i="1" baseline="30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baseline="3000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m:t>+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76" y="1786993"/>
                <a:ext cx="12074716" cy="628505"/>
              </a:xfrm>
              <a:prstGeom prst="rect">
                <a:avLst/>
              </a:prstGeom>
              <a:blipFill rotWithShape="0">
                <a:blip r:embed="rId3"/>
                <a:stretch>
                  <a:fillRect b="-77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1257895" y="2576596"/>
            <a:ext cx="45562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1) IP</a:t>
            </a:r>
            <a:r>
              <a:rPr lang="en-US" sz="1400" u="sng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mediated Ca</a:t>
            </a:r>
            <a:r>
              <a:rPr lang="en-US" sz="1400" u="sng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 </a:t>
            </a:r>
            <a:r>
              <a:rPr lang="en-US" sz="1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release</a:t>
            </a:r>
          </a:p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Empirical Fit for </a:t>
            </a:r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Purkinje cells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cerebellum</a:t>
            </a:r>
            <a:r>
              <a:rPr lang="en-US" sz="1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376631" y="2576596"/>
            <a:ext cx="117160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5) SERCA </a:t>
            </a:r>
          </a:p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Pump</a:t>
            </a:r>
            <a:r>
              <a:rPr lang="en-US" sz="1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489823" y="2393716"/>
            <a:ext cx="10129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4) Ca</a:t>
            </a:r>
            <a:r>
              <a:rPr lang="en-US" sz="1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+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</a:p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Media</a:t>
            </a:r>
            <a:r>
              <a:rPr lang="en-US" sz="1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793741" y="2684318"/>
            <a:ext cx="10870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6) Diffusion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4224" y="6142081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Bezprozvanny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I, 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Watras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J, 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Ehrlich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(1991) Bell-shaped calcium response curves of Ins(1, 4, 5)P3 and calcium gated channels from endoplasmic reticulum of the cerebellum. Nature </a:t>
            </a: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351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:751–754.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Dupont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G, 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Goldbeter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A (1993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) One-pool model for Ca2+ oscillations involving Ca2+ and inositol 1, 4, 5-trisphosphate as co-agonist for Ca2+ release. Cell Calcium </a:t>
            </a: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14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:311–322. </a:t>
            </a:r>
            <a:endParaRPr lang="en-US" altLang="en-US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[3] </a:t>
            </a:r>
            <a:r>
              <a:rPr lang="en-US" alt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Venance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L, Stella N, Glowinski J, </a:t>
            </a:r>
            <a:r>
              <a:rPr lang="en-US" alt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Giaume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C (1997) Mechanism involved in initiation and propagation of receptor-induced intercellular calcium signaling in cultured rat astrocytes. J </a:t>
            </a:r>
            <a:r>
              <a:rPr lang="en-US" alt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Neurosci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17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:1981–1992. </a:t>
            </a:r>
            <a:endParaRPr lang="en-US" altLang="en-US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[4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Pawelczyk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 T, 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Matecki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 A (1997) Structural requirements of phospholipase C delta 1 for regulation by 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spermine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, sphingosine and sphingomyelin. 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Eur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 J 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Biochem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altLang="en-US" sz="1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248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:459–465. </a:t>
            </a:r>
            <a:endParaRPr lang="en-US" alt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0" y="-158530"/>
            <a:ext cx="65" cy="3170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39675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0" y="-158530"/>
            <a:ext cx="65" cy="3170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39675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/>
              <p:cNvSpPr txBox="1"/>
              <p:nvPr/>
            </p:nvSpPr>
            <p:spPr>
              <a:xfrm>
                <a:off x="247559" y="4233672"/>
                <a:ext cx="5980548" cy="65723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𝐼𝑃</m:t>
                              </m:r>
                              <m:r>
                                <a:rPr lang="en-US" i="1" baseline="-25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</m:d>
                        </m:num>
                        <m:den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𝑖𝑛𝑑</m:t>
                          </m:r>
                        </m:sub>
                      </m:sSub>
                      <m:r>
                        <a:rPr lang="en-US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𝑑𝑒𝑝</m:t>
                          </m:r>
                        </m:sub>
                      </m:sSub>
                      <m:f>
                        <m:fPr>
                          <m:ctrlPr>
                            <a:rPr lang="en-US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  <m:r>
                                    <a:rPr lang="en-US" i="1" baseline="3000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aseline="30000">
                                      <a:solidFill>
                                        <a:srgbClr val="FF0000"/>
                                      </a:solidFill>
                                      <a:latin typeface="Arial" panose="020B0604020202020204" pitchFamily="34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Sup>
                                <m:sSubSupPr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𝑑𝑒𝑝</m:t>
                                  </m:r>
                                </m:sub>
                                <m:sup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  <m:r>
                                    <a:rPr lang="en-US" i="1" baseline="3000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aseline="30000">
                                      <a:solidFill>
                                        <a:srgbClr val="FF0000"/>
                                      </a:solidFill>
                                      <a:latin typeface="Arial" panose="020B0604020202020204" pitchFamily="34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9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𝐼𝑃</m:t>
                          </m:r>
                          <m:r>
                            <a:rPr lang="en-US" i="1" baseline="-25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𝐼𝑃</m:t>
                          </m:r>
                          <m:r>
                            <a:rPr lang="en-US" i="1" baseline="-25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p>
                        <m:sSup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𝛻</m:t>
                          </m:r>
                        </m:e>
                        <m:sup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𝐼𝑃</m:t>
                          </m:r>
                          <m:r>
                            <a:rPr lang="en-US" i="1" baseline="-25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7559" y="4233672"/>
                <a:ext cx="5980548" cy="657231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angle 25"/>
          <p:cNvSpPr/>
          <p:nvPr/>
        </p:nvSpPr>
        <p:spPr>
          <a:xfrm>
            <a:off x="3706759" y="4893873"/>
            <a:ext cx="143826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Decay (Ablation model was MM)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156637" y="4885199"/>
            <a:ext cx="10870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7) Diffusion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0" y="-158530"/>
            <a:ext cx="65" cy="3170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39675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/>
              <p:cNvSpPr txBox="1"/>
              <p:nvPr/>
            </p:nvSpPr>
            <p:spPr>
              <a:xfrm>
                <a:off x="243840" y="3357191"/>
                <a:ext cx="7254358" cy="63312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𝐸𝑅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𝐶𝑎</m:t>
                              </m:r>
                              <m:r>
                                <a:rPr lang="en-US" i="1" baseline="30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nor/>
                                </m:rPr>
                                <a:rPr lang="en-US" baseline="30000">
                                  <a:latin typeface="Arial" panose="020B0604020202020204" pitchFamily="34" charset="0"/>
                                  <a:cs typeface="Arial" panose="020B0604020202020204" pitchFamily="34" charset="0"/>
                                </a:rPr>
                                <m:t>+</m:t>
                              </m:r>
                            </m:e>
                          </m:d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𝐼𝑃</m:t>
                                      </m:r>
                                      <m:r>
                                        <a:rPr lang="en-US" i="1" baseline="-2500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𝑅</m:t>
                                      </m:r>
                                    </m:e>
                                  </m:d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𝐶𝑎</m:t>
                                          </m:r>
                                          <m:r>
                                            <a:rPr lang="en-US" i="1" baseline="3000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  <m:r>
                                            <m:rPr>
                                              <m:nor/>
                                            </m:rPr>
                                            <a:rPr lang="en-US" baseline="30000">
                                              <a:latin typeface="Arial" panose="020B0604020202020204" pitchFamily="34" charset="0"/>
                                              <a:cs typeface="Arial" panose="020B0604020202020204" pitchFamily="34" charset="0"/>
                                            </a:rPr>
                                            <m:t>+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  <m:sSup>
                                    <m:s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begChr m:val="["/>
                                          <m:endChr m:val="]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𝐼𝑃</m:t>
                                          </m:r>
                                          <m:r>
                                            <a:rPr lang="en-US" i="1" baseline="-25000">
                                              <a:latin typeface="Cambria Math" panose="02040503050406030204" pitchFamily="18" charset="0"/>
                                            </a:rPr>
                                            <m:t>3</m:t>
                                          </m:r>
                                        </m:e>
                                      </m:d>
                                    </m:e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e>
                              </m:d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𝐶𝑎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𝐸𝑅</m:t>
                                          </m:r>
                                        </m:sub>
                                        <m:sup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2+</m:t>
                                          </m:r>
                                        </m:sup>
                                      </m:sSubSup>
                                    </m:e>
                                  </m:d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  <m:r>
                                        <a:rPr lang="en-US" i="1" baseline="3000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baseline="30000">
                                          <a:latin typeface="Arial" panose="020B0604020202020204" pitchFamily="34" charset="0"/>
                                          <a:cs typeface="Arial" panose="020B0604020202020204" pitchFamily="34" charset="0"/>
                                        </a:rPr>
                                        <m:t>+</m:t>
                                      </m:r>
                                    </m:e>
                                  </m:d>
                                </m:e>
                              </m:d>
                            </m:num>
                            <m:den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  <m:r>
                                        <a:rPr lang="en-US" i="1" baseline="3000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baseline="30000">
                                          <a:latin typeface="Arial" panose="020B0604020202020204" pitchFamily="34" charset="0"/>
                                          <a:cs typeface="Arial" panose="020B0604020202020204" pitchFamily="34" charset="0"/>
                                        </a:rPr>
                                        <m:t>+</m:t>
                                      </m:r>
                                    </m:e>
                                  </m:d>
                                  <m:r>
                                    <a:rPr lang="en-US" b="0" i="1" baseline="30000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2</m:t>
                                  </m:r>
                                </m:e>
                              </m:d>
                              <m:d>
                                <m:d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𝐼𝑃</m:t>
                                      </m:r>
                                      <m:r>
                                        <a:rPr lang="en-US" i="1" baseline="-2500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𝐼𝑃</m:t>
                                      </m:r>
                                      <m:r>
                                        <a:rPr lang="en-US" i="1" baseline="-2500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e>
                                  </m:d>
                                  <m:r>
                                    <a:rPr lang="en-US" b="0" i="1" baseline="3000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</m:d>
                            </m:den>
                          </m:f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840" y="3357191"/>
                <a:ext cx="7254358" cy="633122"/>
              </a:xfrm>
              <a:prstGeom prst="rect">
                <a:avLst/>
              </a:prstGeom>
              <a:blipFill rotWithShape="0">
                <a:blip r:embed="rId5"/>
                <a:stretch>
                  <a:fillRect b="-5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ectangle 31"/>
          <p:cNvSpPr/>
          <p:nvPr/>
        </p:nvSpPr>
        <p:spPr>
          <a:xfrm>
            <a:off x="8666751" y="3430292"/>
            <a:ext cx="25913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ER Calcium store (derived from conservation of matter)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/>
              <p:cNvSpPr txBox="1"/>
              <p:nvPr/>
            </p:nvSpPr>
            <p:spPr>
              <a:xfrm>
                <a:off x="7324137" y="4274477"/>
                <a:ext cx="3848746" cy="6380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𝐼𝑃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  <m:r>
                                        <a:rPr lang="en-US" i="1" baseline="3000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baseline="30000">
                                          <a:latin typeface="Arial" panose="020B0604020202020204" pitchFamily="34" charset="0"/>
                                          <a:cs typeface="Arial" panose="020B0604020202020204" pitchFamily="34" charset="0"/>
                                        </a:rPr>
                                        <m:t>+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𝐼𝑃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24137" y="4274477"/>
                <a:ext cx="3848746" cy="63806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Rectangle 33"/>
          <p:cNvSpPr/>
          <p:nvPr/>
        </p:nvSpPr>
        <p:spPr>
          <a:xfrm>
            <a:off x="7459896" y="4931366"/>
            <a:ext cx="37257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8) IP</a:t>
            </a:r>
            <a:r>
              <a:rPr lang="en-US" sz="1400" u="sng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R Inactivation</a:t>
            </a:r>
          </a:p>
          <a:p>
            <a:pPr algn="ctr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Empirical Fit for </a:t>
            </a:r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Purkinje cells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of cerebellum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9" name="Rectangle 38"/>
          <p:cNvSpPr/>
          <p:nvPr/>
        </p:nvSpPr>
        <p:spPr>
          <a:xfrm>
            <a:off x="243840" y="5192976"/>
            <a:ext cx="340896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9) PLC term is system dependent</a:t>
            </a:r>
          </a:p>
        </p:txBody>
      </p:sp>
      <p:sp>
        <p:nvSpPr>
          <p:cNvPr id="28" name="Rectangle 27"/>
          <p:cNvSpPr/>
          <p:nvPr/>
        </p:nvSpPr>
        <p:spPr>
          <a:xfrm>
            <a:off x="5562094" y="2393716"/>
            <a:ext cx="120358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2) Constant leak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1400" baseline="30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643032" y="2404872"/>
            <a:ext cx="19401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3) Agonist-dependent influx</a:t>
            </a:r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media</a:t>
            </a:r>
            <a:r>
              <a:rPr lang="en-US" sz="1400" baseline="300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2,3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301247" y="5701196"/>
            <a:ext cx="546443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PLC regeneration term justified for rat astrocyte system by</a:t>
            </a:r>
            <a:r>
              <a:rPr lang="en-US" sz="1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672906" y="1495339"/>
            <a:ext cx="32526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Empirical fit should be Cl8 cells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395126" y="4817285"/>
            <a:ext cx="35948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PLC kinetics will need to be examined</a:t>
            </a:r>
          </a:p>
        </p:txBody>
      </p:sp>
      <p:sp>
        <p:nvSpPr>
          <p:cNvPr id="44" name="Rectangle 43"/>
          <p:cNvSpPr/>
          <p:nvPr/>
        </p:nvSpPr>
        <p:spPr>
          <a:xfrm>
            <a:off x="5691039" y="2869483"/>
            <a:ext cx="40488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IP3 assumed mechanical second messenger</a:t>
            </a:r>
          </a:p>
        </p:txBody>
      </p:sp>
    </p:spTree>
    <p:extLst>
      <p:ext uri="{BB962C8B-B14F-4D97-AF65-F5344CB8AC3E}">
        <p14:creationId xmlns:p14="http://schemas.microsoft.com/office/powerpoint/2010/main" val="144865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Potentially unreasonable assumptions in the original model: all assumed constant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Which of the following relevant/important in our system?</a:t>
                </a:r>
              </a:p>
              <a:p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Do they vary in time?</a:t>
                </a:r>
              </a:p>
              <a:p>
                <a:endParaRPr lang="en-US" dirty="0" smtClean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[PLC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]</a:t>
                </a: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[PIP</a:t>
                </a:r>
                <a:r>
                  <a:rPr lang="en-US" baseline="-25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]</a:t>
                </a: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[ATP]</a:t>
                </a: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[Stretch receptors]</a:t>
                </a:r>
              </a:p>
              <a:p>
                <a:pPr marL="285750" indent="-285750"/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[IP</a:t>
                </a:r>
                <a:r>
                  <a:rPr lang="en-US" baseline="-250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  <a:r>
                  <a:rPr lang="en-US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R]</a:t>
                </a:r>
              </a:p>
              <a:p>
                <a:pPr marL="285750" indent="-285750"/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𝐶𝑎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𝑒𝑥𝑡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bSup>
                      </m:e>
                    </m:d>
                  </m:oMath>
                </a14:m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3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40728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272" y="2002536"/>
            <a:ext cx="4351338" cy="4351338"/>
          </a:xfrm>
        </p:spPr>
      </p:pic>
      <p:sp>
        <p:nvSpPr>
          <p:cNvPr id="5" name="TextBox 4"/>
          <p:cNvSpPr txBox="1"/>
          <p:nvPr/>
        </p:nvSpPr>
        <p:spPr>
          <a:xfrm rot="16200000">
            <a:off x="741427" y="4234012"/>
            <a:ext cx="694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285653" y="1867599"/>
            <a:ext cx="0" cy="470096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285653" y="1867599"/>
            <a:ext cx="470794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333909" y="1533940"/>
            <a:ext cx="1097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Position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534912" y="1014984"/>
            <a:ext cx="4818888" cy="5120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For several parameter combinations (v41, k1, k3) one side “wins” such that one side gets traveling waves and the other results in pulses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This implies that the parameter should be constant across both compartments since we do not observe this ex vivo.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17778" y="2029169"/>
            <a:ext cx="1447832" cy="400110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2000" b="1" baseline="-25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41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0.048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418193" y="2044511"/>
            <a:ext cx="1447832" cy="400110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2000" b="1" baseline="-25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41</a:t>
            </a:r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0.200</a:t>
            </a:r>
            <a:endParaRPr lang="en-US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92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Preliminary parameter sweep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751" y="4969582"/>
            <a:ext cx="1569306" cy="15693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751" y="3319502"/>
            <a:ext cx="1569306" cy="15693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751" y="1669422"/>
            <a:ext cx="1569306" cy="156930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16200000">
            <a:off x="1766179" y="3966613"/>
            <a:ext cx="694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310405" y="1600200"/>
            <a:ext cx="0" cy="494967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6432" y="3310843"/>
            <a:ext cx="1569306" cy="1569306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158660" y="3316269"/>
            <a:ext cx="958917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 Case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05422" y="1669548"/>
            <a:ext cx="886781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200" b="1" baseline="-25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0.595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90274" y="3316268"/>
            <a:ext cx="886781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200" b="1" baseline="-25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0.310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905421" y="4969582"/>
            <a:ext cx="886781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200" b="1" baseline="-25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0.215</a:t>
            </a:r>
            <a:endParaRPr lang="en-US" sz="1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506360" y="6534388"/>
            <a:ext cx="2414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Terms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6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k</a:t>
            </a:r>
            <a:r>
              <a:rPr lang="en-US" sz="16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v</a:t>
            </a:r>
            <a:r>
              <a:rPr lang="en-US" sz="16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40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600" baseline="-25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dep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696" y="4969582"/>
            <a:ext cx="1564806" cy="156480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156438" y="4985657"/>
            <a:ext cx="1319592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200" b="1" baseline="-25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1.275 x 10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-5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696" y="1662769"/>
            <a:ext cx="1575959" cy="157595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265374" y="1662768"/>
            <a:ext cx="1234633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200" b="1" baseline="-25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4.84 x 10</a:t>
            </a:r>
            <a:r>
              <a:rPr lang="en-US" sz="1200" b="1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696" y="3319502"/>
            <a:ext cx="1564806" cy="1564806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247809" y="3316267"/>
            <a:ext cx="1234633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200" b="1" baseline="-25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2.29 x 10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-4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921070" y="6534388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6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k</a:t>
            </a:r>
            <a:r>
              <a:rPr lang="en-US" sz="16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v</a:t>
            </a:r>
            <a:r>
              <a:rPr lang="en-US" sz="16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41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683" y="4954090"/>
            <a:ext cx="1580298" cy="158029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682" y="3310843"/>
            <a:ext cx="1580298" cy="1580298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227" y="1658431"/>
            <a:ext cx="1580297" cy="1580297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7858360" y="1658431"/>
            <a:ext cx="1330814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200" b="1" baseline="-25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1.05 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-2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858360" y="3310843"/>
            <a:ext cx="1330814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200" b="1" baseline="-25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4.50 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840257" y="4969582"/>
            <a:ext cx="1330814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200" b="1" baseline="-25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2.00 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606492" y="6528964"/>
            <a:ext cx="182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600" baseline="-25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16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6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310405" y="1600200"/>
            <a:ext cx="712488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921070" y="1262152"/>
            <a:ext cx="1097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Position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6752" y="2448579"/>
            <a:ext cx="1580298" cy="1580298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0727477" y="2770632"/>
            <a:ext cx="1330814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200" b="1" baseline="-25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2.00 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324039" y="2722199"/>
            <a:ext cx="1330814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200" b="1" baseline="-25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8.00 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14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We would like to explain the emergence of a transmitted wave regime in the wing imaginal disc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Our assumed PLC-</a:t>
            </a:r>
            <a:r>
              <a:rPr lang="el-GR" dirty="0" smtClean="0">
                <a:latin typeface="Arial" panose="020B0604020202020204" pitchFamily="34" charset="0"/>
                <a:cs typeface="Arial" panose="020B0604020202020204" pitchFamily="34" charset="0"/>
              </a:rPr>
              <a:t>γ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/IP</a:t>
            </a:r>
            <a:r>
              <a:rPr lang="en-US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 kinetics may not be correct for our system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Several simulation observations seem to match experimental observations we have made</a:t>
            </a:r>
          </a:p>
        </p:txBody>
      </p:sp>
    </p:spTree>
    <p:extLst>
      <p:ext uri="{BB962C8B-B14F-4D97-AF65-F5344CB8AC3E}">
        <p14:creationId xmlns:p14="http://schemas.microsoft.com/office/powerpoint/2010/main" val="838950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Molecular mechanism of calcium propagation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827640" y="4046925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014765" y="6458906"/>
            <a:ext cx="4073975" cy="47481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6" name="Straight Connector 5"/>
          <p:cNvCxnSpPr/>
          <p:nvPr/>
        </p:nvCxnSpPr>
        <p:spPr>
          <a:xfrm>
            <a:off x="1706880" y="2604580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7" name="Terminator 36"/>
          <p:cNvSpPr/>
          <p:nvPr/>
        </p:nvSpPr>
        <p:spPr>
          <a:xfrm>
            <a:off x="5022528" y="5249492"/>
            <a:ext cx="2317149" cy="909280"/>
          </a:xfrm>
          <a:prstGeom prst="flowChartTerminator">
            <a:avLst/>
          </a:prstGeom>
          <a:solidFill>
            <a:srgbClr val="EEECE1">
              <a:lumMod val="50000"/>
            </a:srgbClr>
          </a:solidFill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644640" y="5133880"/>
            <a:ext cx="270860" cy="253209"/>
            <a:chOff x="5657676" y="4425629"/>
            <a:chExt cx="270860" cy="253209"/>
          </a:xfrm>
        </p:grpSpPr>
        <p:sp>
          <p:nvSpPr>
            <p:cNvPr id="9" name="Process 76"/>
            <p:cNvSpPr/>
            <p:nvPr/>
          </p:nvSpPr>
          <p:spPr>
            <a:xfrm>
              <a:off x="5693995" y="442562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rgbClr val="EEECE1">
                    <a:lumMod val="25000"/>
                  </a:srgbClr>
                </a:gs>
                <a:gs pos="79000">
                  <a:srgbClr val="EEECE1">
                    <a:lumMod val="25000"/>
                  </a:srgbClr>
                </a:gs>
                <a:gs pos="50000">
                  <a:srgbClr val="EEECE1">
                    <a:lumMod val="50000"/>
                  </a:srgbClr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Process 77"/>
            <p:cNvSpPr/>
            <p:nvPr/>
          </p:nvSpPr>
          <p:spPr>
            <a:xfrm flipH="1">
              <a:off x="5856290" y="4425629"/>
              <a:ext cx="72246" cy="253209"/>
            </a:xfrm>
            <a:prstGeom prst="flowChartProcess">
              <a:avLst/>
            </a:prstGeom>
            <a:solidFill>
              <a:srgbClr val="EEECE1">
                <a:lumMod val="25000"/>
              </a:srgbClr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Process 78"/>
            <p:cNvSpPr/>
            <p:nvPr/>
          </p:nvSpPr>
          <p:spPr>
            <a:xfrm>
              <a:off x="5657676" y="4425629"/>
              <a:ext cx="72638" cy="253209"/>
            </a:xfrm>
            <a:prstGeom prst="flowChartProcess">
              <a:avLst/>
            </a:prstGeom>
            <a:solidFill>
              <a:srgbClr val="EEECE1">
                <a:lumMod val="25000"/>
              </a:srgbClr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211750" y="5886546"/>
            <a:ext cx="517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2829" y="5020155"/>
            <a:ext cx="576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kumimoji="0" lang="en-US" sz="14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3398808" y="3124054"/>
            <a:ext cx="0" cy="3004738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15" name="Oval 14"/>
          <p:cNvSpPr/>
          <p:nvPr/>
        </p:nvSpPr>
        <p:spPr>
          <a:xfrm rot="16200000">
            <a:off x="3089781" y="4597452"/>
            <a:ext cx="577600" cy="555520"/>
          </a:xfrm>
          <a:prstGeom prst="ellipse">
            <a:avLst/>
          </a:prstGeom>
          <a:gradFill flip="none" rotWithShape="1">
            <a:gsLst>
              <a:gs pos="14000">
                <a:srgbClr val="201B9C"/>
              </a:gs>
              <a:gs pos="54000">
                <a:srgbClr val="3366FF"/>
              </a:gs>
              <a:gs pos="97000">
                <a:srgbClr val="201B9C"/>
              </a:gs>
            </a:gsLst>
            <a:lin ang="16200000" scaled="0"/>
            <a:tileRect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 rot="16200000">
            <a:off x="3508021" y="4597452"/>
            <a:ext cx="577600" cy="555520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 rot="16200000">
            <a:off x="3315277" y="4877717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 rot="16200000">
            <a:off x="3315277" y="4461294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5657088" y="5129121"/>
            <a:ext cx="270860" cy="253209"/>
            <a:chOff x="4502367" y="4415989"/>
            <a:chExt cx="270860" cy="253209"/>
          </a:xfrm>
        </p:grpSpPr>
        <p:sp>
          <p:nvSpPr>
            <p:cNvPr id="20" name="Process 104"/>
            <p:cNvSpPr/>
            <p:nvPr/>
          </p:nvSpPr>
          <p:spPr>
            <a:xfrm>
              <a:off x="4538687" y="441598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rgbClr val="54A870"/>
                </a:gs>
                <a:gs pos="79000">
                  <a:srgbClr val="54A870"/>
                </a:gs>
                <a:gs pos="51000">
                  <a:srgbClr val="67FCBC"/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Process 105"/>
            <p:cNvSpPr/>
            <p:nvPr/>
          </p:nvSpPr>
          <p:spPr>
            <a:xfrm flipH="1">
              <a:off x="4700981" y="4415989"/>
              <a:ext cx="72246" cy="253209"/>
            </a:xfrm>
            <a:prstGeom prst="flowChartProcess">
              <a:avLst/>
            </a:prstGeom>
            <a:solidFill>
              <a:srgbClr val="42C47D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Process 106"/>
            <p:cNvSpPr/>
            <p:nvPr/>
          </p:nvSpPr>
          <p:spPr>
            <a:xfrm>
              <a:off x="4502367" y="4415989"/>
              <a:ext cx="72638" cy="253209"/>
            </a:xfrm>
            <a:prstGeom prst="flowChartProcess">
              <a:avLst/>
            </a:prstGeom>
            <a:solidFill>
              <a:srgbClr val="42C47D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3" name="Straight Connector 22"/>
          <p:cNvCxnSpPr/>
          <p:nvPr/>
        </p:nvCxnSpPr>
        <p:spPr>
          <a:xfrm flipH="1">
            <a:off x="8555580" y="3141988"/>
            <a:ext cx="29768" cy="2953496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24" name="Freeform 23"/>
          <p:cNvSpPr/>
          <p:nvPr/>
        </p:nvSpPr>
        <p:spPr>
          <a:xfrm>
            <a:off x="2811555" y="2589192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 24"/>
          <p:cNvSpPr/>
          <p:nvPr/>
        </p:nvSpPr>
        <p:spPr>
          <a:xfrm flipH="1">
            <a:off x="3398808" y="2619959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7998095" y="2596352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reeform 26"/>
          <p:cNvSpPr/>
          <p:nvPr/>
        </p:nvSpPr>
        <p:spPr>
          <a:xfrm flipH="1" flipV="1">
            <a:off x="3398806" y="5888885"/>
            <a:ext cx="657950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reeform 27"/>
          <p:cNvSpPr/>
          <p:nvPr/>
        </p:nvSpPr>
        <p:spPr>
          <a:xfrm flipV="1">
            <a:off x="7968327" y="5836137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9172600" y="2586480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0" name="Freeform 29"/>
          <p:cNvSpPr/>
          <p:nvPr/>
        </p:nvSpPr>
        <p:spPr>
          <a:xfrm flipH="1">
            <a:off x="8585348" y="2569123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9142832" y="6451713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2" name="Freeform 31"/>
          <p:cNvSpPr/>
          <p:nvPr/>
        </p:nvSpPr>
        <p:spPr>
          <a:xfrm flipH="1" flipV="1">
            <a:off x="8570389" y="5836775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718491" y="6506387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4" name="Freeform 33"/>
          <p:cNvSpPr/>
          <p:nvPr/>
        </p:nvSpPr>
        <p:spPr>
          <a:xfrm flipV="1">
            <a:off x="2811554" y="5888886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 rot="5400000">
            <a:off x="8243895" y="4626446"/>
            <a:ext cx="577600" cy="555520"/>
          </a:xfrm>
          <a:prstGeom prst="ellipse">
            <a:avLst/>
          </a:prstGeom>
          <a:gradFill flip="none" rotWithShape="1">
            <a:gsLst>
              <a:gs pos="14000">
                <a:srgbClr val="201B9C"/>
              </a:gs>
              <a:gs pos="54000">
                <a:srgbClr val="3366FF"/>
              </a:gs>
              <a:gs pos="97000">
                <a:srgbClr val="201B9C"/>
              </a:gs>
            </a:gsLst>
            <a:lin ang="16200000" scaled="0"/>
            <a:tileRect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 rot="5400000">
            <a:off x="7957288" y="4626446"/>
            <a:ext cx="577600" cy="555520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Oval 36"/>
          <p:cNvSpPr/>
          <p:nvPr/>
        </p:nvSpPr>
        <p:spPr>
          <a:xfrm rot="5400000">
            <a:off x="8434820" y="4490288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Oval 37"/>
          <p:cNvSpPr/>
          <p:nvPr/>
        </p:nvSpPr>
        <p:spPr>
          <a:xfrm rot="5400000">
            <a:off x="8434820" y="4906711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902293" y="4979991"/>
            <a:ext cx="856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SERCA</a:t>
            </a:r>
          </a:p>
        </p:txBody>
      </p:sp>
      <p:sp>
        <p:nvSpPr>
          <p:cNvPr id="40" name="Freeform 39"/>
          <p:cNvSpPr/>
          <p:nvPr/>
        </p:nvSpPr>
        <p:spPr>
          <a:xfrm>
            <a:off x="3968313" y="2599459"/>
            <a:ext cx="4089478" cy="259127"/>
          </a:xfrm>
          <a:custGeom>
            <a:avLst/>
            <a:gdLst>
              <a:gd name="connsiteX0" fmla="*/ 0 w 2587924"/>
              <a:gd name="connsiteY0" fmla="*/ 17253 h 163982"/>
              <a:gd name="connsiteX1" fmla="*/ 1181819 w 2587924"/>
              <a:gd name="connsiteY1" fmla="*/ 163902 h 163982"/>
              <a:gd name="connsiteX2" fmla="*/ 2587924 w 2587924"/>
              <a:gd name="connsiteY2" fmla="*/ 0 h 163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87924" h="163982">
                <a:moveTo>
                  <a:pt x="0" y="17253"/>
                </a:moveTo>
                <a:cubicBezTo>
                  <a:pt x="375249" y="92015"/>
                  <a:pt x="750498" y="166777"/>
                  <a:pt x="1181819" y="163902"/>
                </a:cubicBezTo>
                <a:cubicBezTo>
                  <a:pt x="1613140" y="161027"/>
                  <a:pt x="2100532" y="80513"/>
                  <a:pt x="2587924" y="0"/>
                </a:cubicBezTo>
              </a:path>
            </a:pathLst>
          </a:custGeom>
          <a:noFill/>
          <a:ln w="63500">
            <a:solidFill>
              <a:srgbClr val="D996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6876443" y="3779327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2188032" y="5030548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9000848" y="5117759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530070" y="5164488"/>
            <a:ext cx="105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Gap Junction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/>
              <p:cNvSpPr txBox="1"/>
              <p:nvPr/>
            </p:nvSpPr>
            <p:spPr>
              <a:xfrm>
                <a:off x="5953500" y="5576706"/>
                <a:ext cx="553806" cy="2822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𝐸𝑅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3500" y="5576706"/>
                <a:ext cx="553806" cy="282257"/>
              </a:xfrm>
              <a:prstGeom prst="rect">
                <a:avLst/>
              </a:prstGeom>
              <a:blipFill rotWithShape="0">
                <a:blip r:embed="rId2"/>
                <a:stretch>
                  <a:fillRect l="-10000" t="-2174" r="-3333"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Freeform 47"/>
          <p:cNvSpPr/>
          <p:nvPr/>
        </p:nvSpPr>
        <p:spPr>
          <a:xfrm>
            <a:off x="6416040" y="4556760"/>
            <a:ext cx="354512" cy="1158240"/>
          </a:xfrm>
          <a:custGeom>
            <a:avLst/>
            <a:gdLst>
              <a:gd name="connsiteX0" fmla="*/ 160020 w 354512"/>
              <a:gd name="connsiteY0" fmla="*/ 1158240 h 1158240"/>
              <a:gd name="connsiteX1" fmla="*/ 327660 w 354512"/>
              <a:gd name="connsiteY1" fmla="*/ 1036320 h 1158240"/>
              <a:gd name="connsiteX2" fmla="*/ 320040 w 354512"/>
              <a:gd name="connsiteY2" fmla="*/ 434340 h 1158240"/>
              <a:gd name="connsiteX3" fmla="*/ 0 w 354512"/>
              <a:gd name="connsiteY3" fmla="*/ 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4512" h="1158240">
                <a:moveTo>
                  <a:pt x="160020" y="1158240"/>
                </a:moveTo>
                <a:cubicBezTo>
                  <a:pt x="230505" y="1157605"/>
                  <a:pt x="300990" y="1156970"/>
                  <a:pt x="327660" y="1036320"/>
                </a:cubicBezTo>
                <a:cubicBezTo>
                  <a:pt x="354330" y="915670"/>
                  <a:pt x="374650" y="607060"/>
                  <a:pt x="320040" y="434340"/>
                </a:cubicBezTo>
                <a:cubicBezTo>
                  <a:pt x="265430" y="261620"/>
                  <a:pt x="132715" y="130810"/>
                  <a:pt x="0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48"/>
          <p:cNvSpPr/>
          <p:nvPr/>
        </p:nvSpPr>
        <p:spPr>
          <a:xfrm>
            <a:off x="5796237" y="4648200"/>
            <a:ext cx="139743" cy="1089660"/>
          </a:xfrm>
          <a:custGeom>
            <a:avLst/>
            <a:gdLst>
              <a:gd name="connsiteX0" fmla="*/ 109263 w 139743"/>
              <a:gd name="connsiteY0" fmla="*/ 0 h 1089660"/>
              <a:gd name="connsiteX1" fmla="*/ 10203 w 139743"/>
              <a:gd name="connsiteY1" fmla="*/ 350520 h 1089660"/>
              <a:gd name="connsiteX2" fmla="*/ 17823 w 139743"/>
              <a:gd name="connsiteY2" fmla="*/ 929640 h 1089660"/>
              <a:gd name="connsiteX3" fmla="*/ 139743 w 139743"/>
              <a:gd name="connsiteY3" fmla="*/ 1089660 h 108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43" h="1089660">
                <a:moveTo>
                  <a:pt x="109263" y="0"/>
                </a:moveTo>
                <a:cubicBezTo>
                  <a:pt x="67353" y="97790"/>
                  <a:pt x="25443" y="195580"/>
                  <a:pt x="10203" y="350520"/>
                </a:cubicBezTo>
                <a:cubicBezTo>
                  <a:pt x="-5037" y="505460"/>
                  <a:pt x="-3767" y="806450"/>
                  <a:pt x="17823" y="929640"/>
                </a:cubicBezTo>
                <a:cubicBezTo>
                  <a:pt x="39413" y="1052830"/>
                  <a:pt x="139743" y="1089660"/>
                  <a:pt x="139743" y="108966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/>
          <p:nvPr/>
        </p:nvSpPr>
        <p:spPr>
          <a:xfrm>
            <a:off x="4330385" y="1776177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Freeform 51"/>
          <p:cNvSpPr/>
          <p:nvPr/>
        </p:nvSpPr>
        <p:spPr>
          <a:xfrm>
            <a:off x="4518660" y="2438400"/>
            <a:ext cx="1203960" cy="1790700"/>
          </a:xfrm>
          <a:custGeom>
            <a:avLst/>
            <a:gdLst>
              <a:gd name="connsiteX0" fmla="*/ 0 w 1203960"/>
              <a:gd name="connsiteY0" fmla="*/ 0 h 1790700"/>
              <a:gd name="connsiteX1" fmla="*/ 30480 w 1203960"/>
              <a:gd name="connsiteY1" fmla="*/ 640080 h 1790700"/>
              <a:gd name="connsiteX2" fmla="*/ 121920 w 1203960"/>
              <a:gd name="connsiteY2" fmla="*/ 1135380 h 1790700"/>
              <a:gd name="connsiteX3" fmla="*/ 373380 w 1203960"/>
              <a:gd name="connsiteY3" fmla="*/ 1394460 h 1790700"/>
              <a:gd name="connsiteX4" fmla="*/ 1203960 w 1203960"/>
              <a:gd name="connsiteY4" fmla="*/ 179070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1790700">
                <a:moveTo>
                  <a:pt x="0" y="0"/>
                </a:moveTo>
                <a:cubicBezTo>
                  <a:pt x="5080" y="225425"/>
                  <a:pt x="10160" y="450850"/>
                  <a:pt x="30480" y="640080"/>
                </a:cubicBezTo>
                <a:cubicBezTo>
                  <a:pt x="50800" y="829310"/>
                  <a:pt x="64770" y="1009650"/>
                  <a:pt x="121920" y="1135380"/>
                </a:cubicBezTo>
                <a:cubicBezTo>
                  <a:pt x="179070" y="1261110"/>
                  <a:pt x="193040" y="1285240"/>
                  <a:pt x="373380" y="1394460"/>
                </a:cubicBezTo>
                <a:cubicBezTo>
                  <a:pt x="553720" y="1503680"/>
                  <a:pt x="878840" y="1647190"/>
                  <a:pt x="1203960" y="179070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3"/>
          <p:cNvSpPr/>
          <p:nvPr/>
        </p:nvSpPr>
        <p:spPr>
          <a:xfrm>
            <a:off x="7364361" y="4277032"/>
            <a:ext cx="1734053" cy="579045"/>
          </a:xfrm>
          <a:custGeom>
            <a:avLst/>
            <a:gdLst>
              <a:gd name="connsiteX0" fmla="*/ 0 w 1734053"/>
              <a:gd name="connsiteY0" fmla="*/ 0 h 579045"/>
              <a:gd name="connsiteX1" fmla="*/ 265471 w 1734053"/>
              <a:gd name="connsiteY1" fmla="*/ 383458 h 579045"/>
              <a:gd name="connsiteX2" fmla="*/ 747252 w 1734053"/>
              <a:gd name="connsiteY2" fmla="*/ 570271 h 579045"/>
              <a:gd name="connsiteX3" fmla="*/ 1582994 w 1734053"/>
              <a:gd name="connsiteY3" fmla="*/ 540774 h 579045"/>
              <a:gd name="connsiteX4" fmla="*/ 1730478 w 1734053"/>
              <a:gd name="connsiteY4" fmla="*/ 471949 h 57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4053" h="579045">
                <a:moveTo>
                  <a:pt x="0" y="0"/>
                </a:moveTo>
                <a:cubicBezTo>
                  <a:pt x="70464" y="144206"/>
                  <a:pt x="140929" y="288413"/>
                  <a:pt x="265471" y="383458"/>
                </a:cubicBezTo>
                <a:cubicBezTo>
                  <a:pt x="390013" y="478503"/>
                  <a:pt x="527665" y="544052"/>
                  <a:pt x="747252" y="570271"/>
                </a:cubicBezTo>
                <a:cubicBezTo>
                  <a:pt x="966839" y="596490"/>
                  <a:pt x="1419123" y="557161"/>
                  <a:pt x="1582994" y="540774"/>
                </a:cubicBezTo>
                <a:cubicBezTo>
                  <a:pt x="1746865" y="524387"/>
                  <a:pt x="1738671" y="498168"/>
                  <a:pt x="1730478" y="471949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/>
          <p:cNvSpPr/>
          <p:nvPr/>
        </p:nvSpPr>
        <p:spPr>
          <a:xfrm>
            <a:off x="2281084" y="4454013"/>
            <a:ext cx="3451122" cy="570271"/>
          </a:xfrm>
          <a:custGeom>
            <a:avLst/>
            <a:gdLst>
              <a:gd name="connsiteX0" fmla="*/ 3451122 w 3451122"/>
              <a:gd name="connsiteY0" fmla="*/ 0 h 570271"/>
              <a:gd name="connsiteX1" fmla="*/ 2743200 w 3451122"/>
              <a:gd name="connsiteY1" fmla="*/ 324464 h 570271"/>
              <a:gd name="connsiteX2" fmla="*/ 678426 w 3451122"/>
              <a:gd name="connsiteY2" fmla="*/ 403122 h 570271"/>
              <a:gd name="connsiteX3" fmla="*/ 0 w 3451122"/>
              <a:gd name="connsiteY3" fmla="*/ 570271 h 57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1122" h="570271">
                <a:moveTo>
                  <a:pt x="3451122" y="0"/>
                </a:moveTo>
                <a:cubicBezTo>
                  <a:pt x="3328219" y="128638"/>
                  <a:pt x="3205316" y="257277"/>
                  <a:pt x="2743200" y="324464"/>
                </a:cubicBezTo>
                <a:cubicBezTo>
                  <a:pt x="2281084" y="391651"/>
                  <a:pt x="1135626" y="362154"/>
                  <a:pt x="678426" y="403122"/>
                </a:cubicBezTo>
                <a:cubicBezTo>
                  <a:pt x="221226" y="444090"/>
                  <a:pt x="110613" y="507180"/>
                  <a:pt x="0" y="570271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67"/>
          <p:cNvSpPr/>
          <p:nvPr/>
        </p:nvSpPr>
        <p:spPr>
          <a:xfrm>
            <a:off x="6325495" y="4624905"/>
            <a:ext cx="248039" cy="504216"/>
          </a:xfrm>
          <a:custGeom>
            <a:avLst/>
            <a:gdLst>
              <a:gd name="connsiteX0" fmla="*/ 0 w 314632"/>
              <a:gd name="connsiteY0" fmla="*/ 0 h 521110"/>
              <a:gd name="connsiteX1" fmla="*/ 127819 w 314632"/>
              <a:gd name="connsiteY1" fmla="*/ 383458 h 521110"/>
              <a:gd name="connsiteX2" fmla="*/ 314632 w 314632"/>
              <a:gd name="connsiteY2" fmla="*/ 521110 h 521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632" h="521110">
                <a:moveTo>
                  <a:pt x="0" y="0"/>
                </a:moveTo>
                <a:cubicBezTo>
                  <a:pt x="37690" y="148303"/>
                  <a:pt x="75380" y="296606"/>
                  <a:pt x="127819" y="383458"/>
                </a:cubicBezTo>
                <a:cubicBezTo>
                  <a:pt x="180258" y="470310"/>
                  <a:pt x="247445" y="495710"/>
                  <a:pt x="314632" y="52111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6433754" y="4878752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733705" y="4834271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71" name="Freeform 70"/>
          <p:cNvSpPr/>
          <p:nvPr/>
        </p:nvSpPr>
        <p:spPr>
          <a:xfrm>
            <a:off x="4350115" y="2418735"/>
            <a:ext cx="1372259" cy="1907459"/>
          </a:xfrm>
          <a:custGeom>
            <a:avLst/>
            <a:gdLst>
              <a:gd name="connsiteX0" fmla="*/ 1372259 w 1372259"/>
              <a:gd name="connsiteY0" fmla="*/ 1907459 h 1907459"/>
              <a:gd name="connsiteX1" fmla="*/ 162891 w 1372259"/>
              <a:gd name="connsiteY1" fmla="*/ 1445342 h 1907459"/>
              <a:gd name="connsiteX2" fmla="*/ 44904 w 1372259"/>
              <a:gd name="connsiteY2" fmla="*/ 0 h 1907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2259" h="1907459">
                <a:moveTo>
                  <a:pt x="1372259" y="1907459"/>
                </a:moveTo>
                <a:cubicBezTo>
                  <a:pt x="878188" y="1835355"/>
                  <a:pt x="384117" y="1763252"/>
                  <a:pt x="162891" y="1445342"/>
                </a:cubicBezTo>
                <a:cubicBezTo>
                  <a:pt x="-58335" y="1127432"/>
                  <a:pt x="-6716" y="563716"/>
                  <a:pt x="44904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/>
        </p:nvSpPr>
        <p:spPr>
          <a:xfrm>
            <a:off x="6670081" y="2371488"/>
            <a:ext cx="742902" cy="74290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PLC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l-G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γ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9097062" y="4258132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2515855" y="4021959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Freeform 75"/>
          <p:cNvSpPr/>
          <p:nvPr/>
        </p:nvSpPr>
        <p:spPr>
          <a:xfrm>
            <a:off x="7007359" y="2920181"/>
            <a:ext cx="622473" cy="825909"/>
          </a:xfrm>
          <a:custGeom>
            <a:avLst/>
            <a:gdLst>
              <a:gd name="connsiteX0" fmla="*/ 622473 w 622473"/>
              <a:gd name="connsiteY0" fmla="*/ 0 h 825909"/>
              <a:gd name="connsiteX1" fmla="*/ 258680 w 622473"/>
              <a:gd name="connsiteY1" fmla="*/ 117987 h 825909"/>
              <a:gd name="connsiteX2" fmla="*/ 22706 w 622473"/>
              <a:gd name="connsiteY2" fmla="*/ 373625 h 825909"/>
              <a:gd name="connsiteX3" fmla="*/ 22706 w 622473"/>
              <a:gd name="connsiteY3" fmla="*/ 825909 h 82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2473" h="825909">
                <a:moveTo>
                  <a:pt x="622473" y="0"/>
                </a:moveTo>
                <a:cubicBezTo>
                  <a:pt x="490557" y="27858"/>
                  <a:pt x="358641" y="55716"/>
                  <a:pt x="258680" y="117987"/>
                </a:cubicBezTo>
                <a:cubicBezTo>
                  <a:pt x="158719" y="180258"/>
                  <a:pt x="62035" y="255638"/>
                  <a:pt x="22706" y="373625"/>
                </a:cubicBezTo>
                <a:cubicBezTo>
                  <a:pt x="-16623" y="491612"/>
                  <a:pt x="3041" y="658760"/>
                  <a:pt x="22706" y="825909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/>
          <p:cNvSpPr/>
          <p:nvPr/>
        </p:nvSpPr>
        <p:spPr>
          <a:xfrm>
            <a:off x="6063570" y="4689987"/>
            <a:ext cx="474882" cy="511278"/>
          </a:xfrm>
          <a:custGeom>
            <a:avLst/>
            <a:gdLst>
              <a:gd name="connsiteX0" fmla="*/ 2933 w 474882"/>
              <a:gd name="connsiteY0" fmla="*/ 0 h 538860"/>
              <a:gd name="connsiteX1" fmla="*/ 22598 w 474882"/>
              <a:gd name="connsiteY1" fmla="*/ 304800 h 538860"/>
              <a:gd name="connsiteX2" fmla="*/ 170082 w 474882"/>
              <a:gd name="connsiteY2" fmla="*/ 511278 h 538860"/>
              <a:gd name="connsiteX3" fmla="*/ 474882 w 474882"/>
              <a:gd name="connsiteY3" fmla="*/ 530942 h 538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882" h="538860">
                <a:moveTo>
                  <a:pt x="2933" y="0"/>
                </a:moveTo>
                <a:cubicBezTo>
                  <a:pt x="-1164" y="109793"/>
                  <a:pt x="-5260" y="219587"/>
                  <a:pt x="22598" y="304800"/>
                </a:cubicBezTo>
                <a:cubicBezTo>
                  <a:pt x="50456" y="390013"/>
                  <a:pt x="94701" y="473588"/>
                  <a:pt x="170082" y="511278"/>
                </a:cubicBezTo>
                <a:cubicBezTo>
                  <a:pt x="245463" y="548968"/>
                  <a:pt x="360172" y="539955"/>
                  <a:pt x="474882" y="530942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6279606" y="4973900"/>
            <a:ext cx="301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</a:p>
        </p:txBody>
      </p:sp>
      <p:sp>
        <p:nvSpPr>
          <p:cNvPr id="82" name="Freeform 81"/>
          <p:cNvSpPr/>
          <p:nvPr/>
        </p:nvSpPr>
        <p:spPr>
          <a:xfrm>
            <a:off x="6926580" y="4335780"/>
            <a:ext cx="250597" cy="754380"/>
          </a:xfrm>
          <a:custGeom>
            <a:avLst/>
            <a:gdLst>
              <a:gd name="connsiteX0" fmla="*/ 228600 w 250597"/>
              <a:gd name="connsiteY0" fmla="*/ 0 h 754380"/>
              <a:gd name="connsiteX1" fmla="*/ 228600 w 250597"/>
              <a:gd name="connsiteY1" fmla="*/ 320040 h 754380"/>
              <a:gd name="connsiteX2" fmla="*/ 0 w 250597"/>
              <a:gd name="connsiteY2" fmla="*/ 754380 h 75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597" h="754380">
                <a:moveTo>
                  <a:pt x="228600" y="0"/>
                </a:moveTo>
                <a:cubicBezTo>
                  <a:pt x="247650" y="97155"/>
                  <a:pt x="266700" y="194310"/>
                  <a:pt x="228600" y="320040"/>
                </a:cubicBezTo>
                <a:cubicBezTo>
                  <a:pt x="190500" y="445770"/>
                  <a:pt x="95250" y="600075"/>
                  <a:pt x="0" y="75438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7634320" y="2287962"/>
            <a:ext cx="775383" cy="77538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Freeform 84"/>
          <p:cNvSpPr/>
          <p:nvPr/>
        </p:nvSpPr>
        <p:spPr>
          <a:xfrm>
            <a:off x="7775408" y="2935132"/>
            <a:ext cx="243840" cy="685800"/>
          </a:xfrm>
          <a:custGeom>
            <a:avLst/>
            <a:gdLst>
              <a:gd name="connsiteX0" fmla="*/ 121920 w 243840"/>
              <a:gd name="connsiteY0" fmla="*/ 0 h 685800"/>
              <a:gd name="connsiteX1" fmla="*/ 157480 w 243840"/>
              <a:gd name="connsiteY1" fmla="*/ 157480 h 685800"/>
              <a:gd name="connsiteX2" fmla="*/ 127000 w 243840"/>
              <a:gd name="connsiteY2" fmla="*/ 137160 h 685800"/>
              <a:gd name="connsiteX3" fmla="*/ 76200 w 243840"/>
              <a:gd name="connsiteY3" fmla="*/ 157480 h 685800"/>
              <a:gd name="connsiteX4" fmla="*/ 45720 w 243840"/>
              <a:gd name="connsiteY4" fmla="*/ 203200 h 685800"/>
              <a:gd name="connsiteX5" fmla="*/ 35560 w 243840"/>
              <a:gd name="connsiteY5" fmla="*/ 218440 h 685800"/>
              <a:gd name="connsiteX6" fmla="*/ 15240 w 243840"/>
              <a:gd name="connsiteY6" fmla="*/ 259080 h 685800"/>
              <a:gd name="connsiteX7" fmla="*/ 5080 w 243840"/>
              <a:gd name="connsiteY7" fmla="*/ 320040 h 685800"/>
              <a:gd name="connsiteX8" fmla="*/ 20320 w 243840"/>
              <a:gd name="connsiteY8" fmla="*/ 381000 h 685800"/>
              <a:gd name="connsiteX9" fmla="*/ 60960 w 243840"/>
              <a:gd name="connsiteY9" fmla="*/ 401320 h 685800"/>
              <a:gd name="connsiteX10" fmla="*/ 137160 w 243840"/>
              <a:gd name="connsiteY10" fmla="*/ 391160 h 685800"/>
              <a:gd name="connsiteX11" fmla="*/ 162560 w 243840"/>
              <a:gd name="connsiteY11" fmla="*/ 340360 h 685800"/>
              <a:gd name="connsiteX12" fmla="*/ 167640 w 243840"/>
              <a:gd name="connsiteY12" fmla="*/ 325120 h 685800"/>
              <a:gd name="connsiteX13" fmla="*/ 152400 w 243840"/>
              <a:gd name="connsiteY13" fmla="*/ 314960 h 685800"/>
              <a:gd name="connsiteX14" fmla="*/ 81280 w 243840"/>
              <a:gd name="connsiteY14" fmla="*/ 320040 h 685800"/>
              <a:gd name="connsiteX15" fmla="*/ 66040 w 243840"/>
              <a:gd name="connsiteY15" fmla="*/ 335280 h 685800"/>
              <a:gd name="connsiteX16" fmla="*/ 45720 w 243840"/>
              <a:gd name="connsiteY16" fmla="*/ 350520 h 685800"/>
              <a:gd name="connsiteX17" fmla="*/ 35560 w 243840"/>
              <a:gd name="connsiteY17" fmla="*/ 365760 h 685800"/>
              <a:gd name="connsiteX18" fmla="*/ 20320 w 243840"/>
              <a:gd name="connsiteY18" fmla="*/ 386080 h 685800"/>
              <a:gd name="connsiteX19" fmla="*/ 15240 w 243840"/>
              <a:gd name="connsiteY19" fmla="*/ 401320 h 685800"/>
              <a:gd name="connsiteX20" fmla="*/ 5080 w 243840"/>
              <a:gd name="connsiteY20" fmla="*/ 416560 h 685800"/>
              <a:gd name="connsiteX21" fmla="*/ 0 w 243840"/>
              <a:gd name="connsiteY21" fmla="*/ 436880 h 685800"/>
              <a:gd name="connsiteX22" fmla="*/ 5080 w 243840"/>
              <a:gd name="connsiteY22" fmla="*/ 492760 h 685800"/>
              <a:gd name="connsiteX23" fmla="*/ 40640 w 243840"/>
              <a:gd name="connsiteY23" fmla="*/ 533400 h 685800"/>
              <a:gd name="connsiteX24" fmla="*/ 60960 w 243840"/>
              <a:gd name="connsiteY24" fmla="*/ 543560 h 685800"/>
              <a:gd name="connsiteX25" fmla="*/ 116840 w 243840"/>
              <a:gd name="connsiteY25" fmla="*/ 574040 h 685800"/>
              <a:gd name="connsiteX26" fmla="*/ 172720 w 243840"/>
              <a:gd name="connsiteY26" fmla="*/ 589280 h 685800"/>
              <a:gd name="connsiteX27" fmla="*/ 238760 w 243840"/>
              <a:gd name="connsiteY27" fmla="*/ 568960 h 685800"/>
              <a:gd name="connsiteX28" fmla="*/ 243840 w 243840"/>
              <a:gd name="connsiteY28" fmla="*/ 548640 h 685800"/>
              <a:gd name="connsiteX29" fmla="*/ 238760 w 243840"/>
              <a:gd name="connsiteY29" fmla="*/ 513080 h 685800"/>
              <a:gd name="connsiteX30" fmla="*/ 218440 w 243840"/>
              <a:gd name="connsiteY30" fmla="*/ 508000 h 685800"/>
              <a:gd name="connsiteX31" fmla="*/ 157480 w 243840"/>
              <a:gd name="connsiteY31" fmla="*/ 513080 h 685800"/>
              <a:gd name="connsiteX32" fmla="*/ 127000 w 243840"/>
              <a:gd name="connsiteY32" fmla="*/ 533400 h 685800"/>
              <a:gd name="connsiteX33" fmla="*/ 96520 w 243840"/>
              <a:gd name="connsiteY33" fmla="*/ 563880 h 685800"/>
              <a:gd name="connsiteX34" fmla="*/ 91440 w 243840"/>
              <a:gd name="connsiteY34" fmla="*/ 584200 h 685800"/>
              <a:gd name="connsiteX35" fmla="*/ 81280 w 243840"/>
              <a:gd name="connsiteY35" fmla="*/ 599440 h 685800"/>
              <a:gd name="connsiteX36" fmla="*/ 76200 w 243840"/>
              <a:gd name="connsiteY36" fmla="*/ 614680 h 685800"/>
              <a:gd name="connsiteX37" fmla="*/ 81280 w 243840"/>
              <a:gd name="connsiteY37" fmla="*/ 650240 h 685800"/>
              <a:gd name="connsiteX38" fmla="*/ 106680 w 243840"/>
              <a:gd name="connsiteY38" fmla="*/ 675640 h 685800"/>
              <a:gd name="connsiteX39" fmla="*/ 111760 w 243840"/>
              <a:gd name="connsiteY39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43840" h="685800">
                <a:moveTo>
                  <a:pt x="121920" y="0"/>
                </a:moveTo>
                <a:cubicBezTo>
                  <a:pt x="133773" y="52493"/>
                  <a:pt x="155488" y="103702"/>
                  <a:pt x="157480" y="157480"/>
                </a:cubicBezTo>
                <a:cubicBezTo>
                  <a:pt x="157932" y="169682"/>
                  <a:pt x="127000" y="137160"/>
                  <a:pt x="127000" y="137160"/>
                </a:cubicBezTo>
                <a:cubicBezTo>
                  <a:pt x="109595" y="142133"/>
                  <a:pt x="89799" y="143881"/>
                  <a:pt x="76200" y="157480"/>
                </a:cubicBezTo>
                <a:cubicBezTo>
                  <a:pt x="64927" y="168753"/>
                  <a:pt x="53781" y="190302"/>
                  <a:pt x="45720" y="203200"/>
                </a:cubicBezTo>
                <a:cubicBezTo>
                  <a:pt x="42484" y="208377"/>
                  <a:pt x="38290" y="212979"/>
                  <a:pt x="35560" y="218440"/>
                </a:cubicBezTo>
                <a:cubicBezTo>
                  <a:pt x="10705" y="268150"/>
                  <a:pt x="38779" y="223772"/>
                  <a:pt x="15240" y="259080"/>
                </a:cubicBezTo>
                <a:cubicBezTo>
                  <a:pt x="12356" y="273502"/>
                  <a:pt x="5080" y="307438"/>
                  <a:pt x="5080" y="320040"/>
                </a:cubicBezTo>
                <a:cubicBezTo>
                  <a:pt x="5080" y="336759"/>
                  <a:pt x="3945" y="366965"/>
                  <a:pt x="20320" y="381000"/>
                </a:cubicBezTo>
                <a:cubicBezTo>
                  <a:pt x="35588" y="394087"/>
                  <a:pt x="44338" y="395779"/>
                  <a:pt x="60960" y="401320"/>
                </a:cubicBezTo>
                <a:cubicBezTo>
                  <a:pt x="86360" y="397933"/>
                  <a:pt x="112145" y="396719"/>
                  <a:pt x="137160" y="391160"/>
                </a:cubicBezTo>
                <a:cubicBezTo>
                  <a:pt x="161553" y="385739"/>
                  <a:pt x="156557" y="358369"/>
                  <a:pt x="162560" y="340360"/>
                </a:cubicBezTo>
                <a:lnTo>
                  <a:pt x="167640" y="325120"/>
                </a:lnTo>
                <a:cubicBezTo>
                  <a:pt x="162560" y="321733"/>
                  <a:pt x="158495" y="315319"/>
                  <a:pt x="152400" y="314960"/>
                </a:cubicBezTo>
                <a:cubicBezTo>
                  <a:pt x="128674" y="313564"/>
                  <a:pt x="104415" y="314596"/>
                  <a:pt x="81280" y="320040"/>
                </a:cubicBezTo>
                <a:cubicBezTo>
                  <a:pt x="74287" y="321685"/>
                  <a:pt x="71495" y="330605"/>
                  <a:pt x="66040" y="335280"/>
                </a:cubicBezTo>
                <a:cubicBezTo>
                  <a:pt x="59612" y="340790"/>
                  <a:pt x="51707" y="344533"/>
                  <a:pt x="45720" y="350520"/>
                </a:cubicBezTo>
                <a:cubicBezTo>
                  <a:pt x="41403" y="354837"/>
                  <a:pt x="39109" y="360792"/>
                  <a:pt x="35560" y="365760"/>
                </a:cubicBezTo>
                <a:cubicBezTo>
                  <a:pt x="30639" y="372650"/>
                  <a:pt x="25400" y="379307"/>
                  <a:pt x="20320" y="386080"/>
                </a:cubicBezTo>
                <a:cubicBezTo>
                  <a:pt x="18627" y="391160"/>
                  <a:pt x="17635" y="396531"/>
                  <a:pt x="15240" y="401320"/>
                </a:cubicBezTo>
                <a:cubicBezTo>
                  <a:pt x="12510" y="406781"/>
                  <a:pt x="7485" y="410948"/>
                  <a:pt x="5080" y="416560"/>
                </a:cubicBezTo>
                <a:cubicBezTo>
                  <a:pt x="2330" y="422977"/>
                  <a:pt x="1693" y="430107"/>
                  <a:pt x="0" y="436880"/>
                </a:cubicBezTo>
                <a:cubicBezTo>
                  <a:pt x="1693" y="455507"/>
                  <a:pt x="-197" y="474817"/>
                  <a:pt x="5080" y="492760"/>
                </a:cubicBezTo>
                <a:cubicBezTo>
                  <a:pt x="11152" y="513405"/>
                  <a:pt x="24057" y="523924"/>
                  <a:pt x="40640" y="533400"/>
                </a:cubicBezTo>
                <a:cubicBezTo>
                  <a:pt x="47215" y="537157"/>
                  <a:pt x="54385" y="539803"/>
                  <a:pt x="60960" y="543560"/>
                </a:cubicBezTo>
                <a:cubicBezTo>
                  <a:pt x="82597" y="555924"/>
                  <a:pt x="86131" y="566363"/>
                  <a:pt x="116840" y="574040"/>
                </a:cubicBezTo>
                <a:cubicBezTo>
                  <a:pt x="162675" y="585499"/>
                  <a:pt x="144233" y="579784"/>
                  <a:pt x="172720" y="589280"/>
                </a:cubicBezTo>
                <a:cubicBezTo>
                  <a:pt x="201303" y="586422"/>
                  <a:pt x="223884" y="594994"/>
                  <a:pt x="238760" y="568960"/>
                </a:cubicBezTo>
                <a:cubicBezTo>
                  <a:pt x="242224" y="562898"/>
                  <a:pt x="242147" y="555413"/>
                  <a:pt x="243840" y="548640"/>
                </a:cubicBezTo>
                <a:cubicBezTo>
                  <a:pt x="242147" y="536787"/>
                  <a:pt x="245106" y="523234"/>
                  <a:pt x="238760" y="513080"/>
                </a:cubicBezTo>
                <a:cubicBezTo>
                  <a:pt x="235060" y="507159"/>
                  <a:pt x="225422" y="508000"/>
                  <a:pt x="218440" y="508000"/>
                </a:cubicBezTo>
                <a:cubicBezTo>
                  <a:pt x="198050" y="508000"/>
                  <a:pt x="177800" y="511387"/>
                  <a:pt x="157480" y="513080"/>
                </a:cubicBezTo>
                <a:cubicBezTo>
                  <a:pt x="130697" y="522008"/>
                  <a:pt x="152369" y="512260"/>
                  <a:pt x="127000" y="533400"/>
                </a:cubicBezTo>
                <a:cubicBezTo>
                  <a:pt x="97287" y="558161"/>
                  <a:pt x="125724" y="524941"/>
                  <a:pt x="96520" y="563880"/>
                </a:cubicBezTo>
                <a:cubicBezTo>
                  <a:pt x="94827" y="570653"/>
                  <a:pt x="94190" y="577783"/>
                  <a:pt x="91440" y="584200"/>
                </a:cubicBezTo>
                <a:cubicBezTo>
                  <a:pt x="89035" y="589812"/>
                  <a:pt x="84010" y="593979"/>
                  <a:pt x="81280" y="599440"/>
                </a:cubicBezTo>
                <a:cubicBezTo>
                  <a:pt x="78885" y="604229"/>
                  <a:pt x="77893" y="609600"/>
                  <a:pt x="76200" y="614680"/>
                </a:cubicBezTo>
                <a:cubicBezTo>
                  <a:pt x="77893" y="626533"/>
                  <a:pt x="77839" y="638771"/>
                  <a:pt x="81280" y="650240"/>
                </a:cubicBezTo>
                <a:cubicBezTo>
                  <a:pt x="87086" y="669592"/>
                  <a:pt x="94101" y="663061"/>
                  <a:pt x="106680" y="675640"/>
                </a:cubicBezTo>
                <a:cubicBezTo>
                  <a:pt x="109357" y="678317"/>
                  <a:pt x="110067" y="682413"/>
                  <a:pt x="111760" y="6858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 85"/>
          <p:cNvSpPr/>
          <p:nvPr/>
        </p:nvSpPr>
        <p:spPr>
          <a:xfrm>
            <a:off x="8171648" y="2924972"/>
            <a:ext cx="198342" cy="762000"/>
          </a:xfrm>
          <a:custGeom>
            <a:avLst/>
            <a:gdLst>
              <a:gd name="connsiteX0" fmla="*/ 0 w 198342"/>
              <a:gd name="connsiteY0" fmla="*/ 0 h 762000"/>
              <a:gd name="connsiteX1" fmla="*/ 157480 w 198342"/>
              <a:gd name="connsiteY1" fmla="*/ 233680 h 762000"/>
              <a:gd name="connsiteX2" fmla="*/ 167640 w 198342"/>
              <a:gd name="connsiteY2" fmla="*/ 218440 h 762000"/>
              <a:gd name="connsiteX3" fmla="*/ 147320 w 198342"/>
              <a:gd name="connsiteY3" fmla="*/ 177800 h 762000"/>
              <a:gd name="connsiteX4" fmla="*/ 116840 w 198342"/>
              <a:gd name="connsiteY4" fmla="*/ 182880 h 762000"/>
              <a:gd name="connsiteX5" fmla="*/ 96520 w 198342"/>
              <a:gd name="connsiteY5" fmla="*/ 208280 h 762000"/>
              <a:gd name="connsiteX6" fmla="*/ 76200 w 198342"/>
              <a:gd name="connsiteY6" fmla="*/ 243840 h 762000"/>
              <a:gd name="connsiteX7" fmla="*/ 60960 w 198342"/>
              <a:gd name="connsiteY7" fmla="*/ 279400 h 762000"/>
              <a:gd name="connsiteX8" fmla="*/ 66040 w 198342"/>
              <a:gd name="connsiteY8" fmla="*/ 345440 h 762000"/>
              <a:gd name="connsiteX9" fmla="*/ 81280 w 198342"/>
              <a:gd name="connsiteY9" fmla="*/ 355600 h 762000"/>
              <a:gd name="connsiteX10" fmla="*/ 111760 w 198342"/>
              <a:gd name="connsiteY10" fmla="*/ 365760 h 762000"/>
              <a:gd name="connsiteX11" fmla="*/ 137160 w 198342"/>
              <a:gd name="connsiteY11" fmla="*/ 375920 h 762000"/>
              <a:gd name="connsiteX12" fmla="*/ 177800 w 198342"/>
              <a:gd name="connsiteY12" fmla="*/ 370840 h 762000"/>
              <a:gd name="connsiteX13" fmla="*/ 182880 w 198342"/>
              <a:gd name="connsiteY13" fmla="*/ 355600 h 762000"/>
              <a:gd name="connsiteX14" fmla="*/ 167640 w 198342"/>
              <a:gd name="connsiteY14" fmla="*/ 350520 h 762000"/>
              <a:gd name="connsiteX15" fmla="*/ 152400 w 198342"/>
              <a:gd name="connsiteY15" fmla="*/ 340360 h 762000"/>
              <a:gd name="connsiteX16" fmla="*/ 127000 w 198342"/>
              <a:gd name="connsiteY16" fmla="*/ 345440 h 762000"/>
              <a:gd name="connsiteX17" fmla="*/ 106680 w 198342"/>
              <a:gd name="connsiteY17" fmla="*/ 386080 h 762000"/>
              <a:gd name="connsiteX18" fmla="*/ 96520 w 198342"/>
              <a:gd name="connsiteY18" fmla="*/ 401320 h 762000"/>
              <a:gd name="connsiteX19" fmla="*/ 101600 w 198342"/>
              <a:gd name="connsiteY19" fmla="*/ 462280 h 762000"/>
              <a:gd name="connsiteX20" fmla="*/ 116840 w 198342"/>
              <a:gd name="connsiteY20" fmla="*/ 467360 h 762000"/>
              <a:gd name="connsiteX21" fmla="*/ 162560 w 198342"/>
              <a:gd name="connsiteY21" fmla="*/ 492760 h 762000"/>
              <a:gd name="connsiteX22" fmla="*/ 177800 w 198342"/>
              <a:gd name="connsiteY22" fmla="*/ 497840 h 762000"/>
              <a:gd name="connsiteX23" fmla="*/ 198120 w 198342"/>
              <a:gd name="connsiteY23" fmla="*/ 492760 h 762000"/>
              <a:gd name="connsiteX24" fmla="*/ 182880 w 198342"/>
              <a:gd name="connsiteY24" fmla="*/ 482600 h 762000"/>
              <a:gd name="connsiteX25" fmla="*/ 147320 w 198342"/>
              <a:gd name="connsiteY25" fmla="*/ 487680 h 762000"/>
              <a:gd name="connsiteX26" fmla="*/ 132080 w 198342"/>
              <a:gd name="connsiteY26" fmla="*/ 502920 h 762000"/>
              <a:gd name="connsiteX27" fmla="*/ 111760 w 198342"/>
              <a:gd name="connsiteY27" fmla="*/ 533400 h 762000"/>
              <a:gd name="connsiteX28" fmla="*/ 106680 w 198342"/>
              <a:gd name="connsiteY28" fmla="*/ 553720 h 762000"/>
              <a:gd name="connsiteX29" fmla="*/ 106680 w 198342"/>
              <a:gd name="connsiteY29" fmla="*/ 604520 h 762000"/>
              <a:gd name="connsiteX30" fmla="*/ 121920 w 198342"/>
              <a:gd name="connsiteY30" fmla="*/ 609600 h 762000"/>
              <a:gd name="connsiteX31" fmla="*/ 157480 w 198342"/>
              <a:gd name="connsiteY31" fmla="*/ 624840 h 762000"/>
              <a:gd name="connsiteX32" fmla="*/ 157480 w 198342"/>
              <a:gd name="connsiteY32" fmla="*/ 574040 h 762000"/>
              <a:gd name="connsiteX33" fmla="*/ 147320 w 198342"/>
              <a:gd name="connsiteY33" fmla="*/ 558800 h 762000"/>
              <a:gd name="connsiteX34" fmla="*/ 111760 w 198342"/>
              <a:gd name="connsiteY34" fmla="*/ 563880 h 762000"/>
              <a:gd name="connsiteX35" fmla="*/ 91440 w 198342"/>
              <a:gd name="connsiteY35" fmla="*/ 579120 h 762000"/>
              <a:gd name="connsiteX36" fmla="*/ 66040 w 198342"/>
              <a:gd name="connsiteY36" fmla="*/ 614680 h 762000"/>
              <a:gd name="connsiteX37" fmla="*/ 50800 w 198342"/>
              <a:gd name="connsiteY37" fmla="*/ 645160 h 762000"/>
              <a:gd name="connsiteX38" fmla="*/ 55880 w 198342"/>
              <a:gd name="connsiteY38" fmla="*/ 701040 h 762000"/>
              <a:gd name="connsiteX39" fmla="*/ 60960 w 198342"/>
              <a:gd name="connsiteY39" fmla="*/ 716280 h 762000"/>
              <a:gd name="connsiteX40" fmla="*/ 91440 w 198342"/>
              <a:gd name="connsiteY40" fmla="*/ 741680 h 762000"/>
              <a:gd name="connsiteX41" fmla="*/ 106680 w 198342"/>
              <a:gd name="connsiteY41" fmla="*/ 76200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98342" h="762000">
                <a:moveTo>
                  <a:pt x="0" y="0"/>
                </a:moveTo>
                <a:cubicBezTo>
                  <a:pt x="52493" y="77893"/>
                  <a:pt x="100293" y="159164"/>
                  <a:pt x="157480" y="233680"/>
                </a:cubicBezTo>
                <a:cubicBezTo>
                  <a:pt x="161197" y="238523"/>
                  <a:pt x="167032" y="224515"/>
                  <a:pt x="167640" y="218440"/>
                </a:cubicBezTo>
                <a:cubicBezTo>
                  <a:pt x="171406" y="180780"/>
                  <a:pt x="169625" y="185235"/>
                  <a:pt x="147320" y="177800"/>
                </a:cubicBezTo>
                <a:cubicBezTo>
                  <a:pt x="137160" y="179493"/>
                  <a:pt x="125672" y="177581"/>
                  <a:pt x="116840" y="182880"/>
                </a:cubicBezTo>
                <a:cubicBezTo>
                  <a:pt x="107543" y="188458"/>
                  <a:pt x="103026" y="199606"/>
                  <a:pt x="96520" y="208280"/>
                </a:cubicBezTo>
                <a:cubicBezTo>
                  <a:pt x="89151" y="218106"/>
                  <a:pt x="80419" y="232590"/>
                  <a:pt x="76200" y="243840"/>
                </a:cubicBezTo>
                <a:cubicBezTo>
                  <a:pt x="62141" y="281330"/>
                  <a:pt x="81550" y="248516"/>
                  <a:pt x="60960" y="279400"/>
                </a:cubicBezTo>
                <a:cubicBezTo>
                  <a:pt x="62653" y="301413"/>
                  <a:pt x="60351" y="324107"/>
                  <a:pt x="66040" y="345440"/>
                </a:cubicBezTo>
                <a:cubicBezTo>
                  <a:pt x="67613" y="351339"/>
                  <a:pt x="75701" y="353120"/>
                  <a:pt x="81280" y="355600"/>
                </a:cubicBezTo>
                <a:cubicBezTo>
                  <a:pt x="91067" y="359950"/>
                  <a:pt x="101816" y="361783"/>
                  <a:pt x="111760" y="365760"/>
                </a:cubicBezTo>
                <a:lnTo>
                  <a:pt x="137160" y="375920"/>
                </a:lnTo>
                <a:cubicBezTo>
                  <a:pt x="150707" y="374227"/>
                  <a:pt x="165325" y="376385"/>
                  <a:pt x="177800" y="370840"/>
                </a:cubicBezTo>
                <a:cubicBezTo>
                  <a:pt x="182693" y="368665"/>
                  <a:pt x="185275" y="360389"/>
                  <a:pt x="182880" y="355600"/>
                </a:cubicBezTo>
                <a:cubicBezTo>
                  <a:pt x="180485" y="350811"/>
                  <a:pt x="172429" y="352915"/>
                  <a:pt x="167640" y="350520"/>
                </a:cubicBezTo>
                <a:cubicBezTo>
                  <a:pt x="162179" y="347790"/>
                  <a:pt x="157480" y="343747"/>
                  <a:pt x="152400" y="340360"/>
                </a:cubicBezTo>
                <a:cubicBezTo>
                  <a:pt x="143933" y="342053"/>
                  <a:pt x="133105" y="339335"/>
                  <a:pt x="127000" y="345440"/>
                </a:cubicBezTo>
                <a:cubicBezTo>
                  <a:pt x="116290" y="356150"/>
                  <a:pt x="115081" y="373478"/>
                  <a:pt x="106680" y="386080"/>
                </a:cubicBezTo>
                <a:lnTo>
                  <a:pt x="96520" y="401320"/>
                </a:lnTo>
                <a:cubicBezTo>
                  <a:pt x="98213" y="421640"/>
                  <a:pt x="95603" y="442791"/>
                  <a:pt x="101600" y="462280"/>
                </a:cubicBezTo>
                <a:cubicBezTo>
                  <a:pt x="103175" y="467398"/>
                  <a:pt x="112385" y="464390"/>
                  <a:pt x="116840" y="467360"/>
                </a:cubicBezTo>
                <a:cubicBezTo>
                  <a:pt x="162466" y="497777"/>
                  <a:pt x="91257" y="468992"/>
                  <a:pt x="162560" y="492760"/>
                </a:cubicBezTo>
                <a:lnTo>
                  <a:pt x="177800" y="497840"/>
                </a:lnTo>
                <a:cubicBezTo>
                  <a:pt x="184573" y="496147"/>
                  <a:pt x="195912" y="499384"/>
                  <a:pt x="198120" y="492760"/>
                </a:cubicBezTo>
                <a:cubicBezTo>
                  <a:pt x="200051" y="486968"/>
                  <a:pt x="188955" y="483208"/>
                  <a:pt x="182880" y="482600"/>
                </a:cubicBezTo>
                <a:cubicBezTo>
                  <a:pt x="170966" y="481409"/>
                  <a:pt x="159173" y="485987"/>
                  <a:pt x="147320" y="487680"/>
                </a:cubicBezTo>
                <a:cubicBezTo>
                  <a:pt x="142240" y="492760"/>
                  <a:pt x="136491" y="497249"/>
                  <a:pt x="132080" y="502920"/>
                </a:cubicBezTo>
                <a:cubicBezTo>
                  <a:pt x="124583" y="512559"/>
                  <a:pt x="111760" y="533400"/>
                  <a:pt x="111760" y="533400"/>
                </a:cubicBezTo>
                <a:cubicBezTo>
                  <a:pt x="110067" y="540173"/>
                  <a:pt x="108598" y="547007"/>
                  <a:pt x="106680" y="553720"/>
                </a:cubicBezTo>
                <a:cubicBezTo>
                  <a:pt x="100993" y="573625"/>
                  <a:pt x="93734" y="578627"/>
                  <a:pt x="106680" y="604520"/>
                </a:cubicBezTo>
                <a:cubicBezTo>
                  <a:pt x="109075" y="609309"/>
                  <a:pt x="117131" y="607205"/>
                  <a:pt x="121920" y="609600"/>
                </a:cubicBezTo>
                <a:cubicBezTo>
                  <a:pt x="157002" y="627141"/>
                  <a:pt x="115190" y="614267"/>
                  <a:pt x="157480" y="624840"/>
                </a:cubicBezTo>
                <a:cubicBezTo>
                  <a:pt x="163249" y="601764"/>
                  <a:pt x="166377" y="600731"/>
                  <a:pt x="157480" y="574040"/>
                </a:cubicBezTo>
                <a:cubicBezTo>
                  <a:pt x="155549" y="568248"/>
                  <a:pt x="150707" y="563880"/>
                  <a:pt x="147320" y="558800"/>
                </a:cubicBezTo>
                <a:cubicBezTo>
                  <a:pt x="135467" y="560493"/>
                  <a:pt x="123013" y="559788"/>
                  <a:pt x="111760" y="563880"/>
                </a:cubicBezTo>
                <a:cubicBezTo>
                  <a:pt x="103803" y="566773"/>
                  <a:pt x="97868" y="573610"/>
                  <a:pt x="91440" y="579120"/>
                </a:cubicBezTo>
                <a:cubicBezTo>
                  <a:pt x="70588" y="596993"/>
                  <a:pt x="79684" y="590803"/>
                  <a:pt x="66040" y="614680"/>
                </a:cubicBezTo>
                <a:cubicBezTo>
                  <a:pt x="50284" y="642254"/>
                  <a:pt x="60114" y="617218"/>
                  <a:pt x="50800" y="645160"/>
                </a:cubicBezTo>
                <a:cubicBezTo>
                  <a:pt x="52493" y="663787"/>
                  <a:pt x="53235" y="682525"/>
                  <a:pt x="55880" y="701040"/>
                </a:cubicBezTo>
                <a:cubicBezTo>
                  <a:pt x="56637" y="706341"/>
                  <a:pt x="57990" y="711825"/>
                  <a:pt x="60960" y="716280"/>
                </a:cubicBezTo>
                <a:cubicBezTo>
                  <a:pt x="72091" y="732976"/>
                  <a:pt x="77383" y="729966"/>
                  <a:pt x="91440" y="741680"/>
                </a:cubicBezTo>
                <a:cubicBezTo>
                  <a:pt x="107877" y="755378"/>
                  <a:pt x="106680" y="750382"/>
                  <a:pt x="106680" y="7620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825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Molecular mechanism of calcium propagation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827640" y="4046925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014765" y="6458906"/>
            <a:ext cx="4073975" cy="47481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6" name="Straight Connector 5"/>
          <p:cNvCxnSpPr/>
          <p:nvPr/>
        </p:nvCxnSpPr>
        <p:spPr>
          <a:xfrm>
            <a:off x="1706880" y="2604580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7" name="Terminator 36"/>
          <p:cNvSpPr/>
          <p:nvPr/>
        </p:nvSpPr>
        <p:spPr>
          <a:xfrm>
            <a:off x="5022528" y="5249492"/>
            <a:ext cx="2317149" cy="909280"/>
          </a:xfrm>
          <a:prstGeom prst="flowChartTerminator">
            <a:avLst/>
          </a:prstGeom>
          <a:solidFill>
            <a:srgbClr val="EEECE1">
              <a:lumMod val="50000"/>
            </a:srgbClr>
          </a:solidFill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644640" y="5133880"/>
            <a:ext cx="270860" cy="253209"/>
            <a:chOff x="5657676" y="4425629"/>
            <a:chExt cx="270860" cy="253209"/>
          </a:xfrm>
        </p:grpSpPr>
        <p:sp>
          <p:nvSpPr>
            <p:cNvPr id="9" name="Process 76"/>
            <p:cNvSpPr/>
            <p:nvPr/>
          </p:nvSpPr>
          <p:spPr>
            <a:xfrm>
              <a:off x="5693995" y="442562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rgbClr val="EEECE1">
                    <a:lumMod val="25000"/>
                  </a:srgbClr>
                </a:gs>
                <a:gs pos="79000">
                  <a:srgbClr val="EEECE1">
                    <a:lumMod val="25000"/>
                  </a:srgbClr>
                </a:gs>
                <a:gs pos="50000">
                  <a:srgbClr val="EEECE1">
                    <a:lumMod val="50000"/>
                  </a:srgbClr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Process 77"/>
            <p:cNvSpPr/>
            <p:nvPr/>
          </p:nvSpPr>
          <p:spPr>
            <a:xfrm flipH="1">
              <a:off x="5856290" y="4425629"/>
              <a:ext cx="72246" cy="253209"/>
            </a:xfrm>
            <a:prstGeom prst="flowChartProcess">
              <a:avLst/>
            </a:prstGeom>
            <a:solidFill>
              <a:srgbClr val="EEECE1">
                <a:lumMod val="25000"/>
              </a:srgbClr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Process 78"/>
            <p:cNvSpPr/>
            <p:nvPr/>
          </p:nvSpPr>
          <p:spPr>
            <a:xfrm>
              <a:off x="5657676" y="4425629"/>
              <a:ext cx="72638" cy="253209"/>
            </a:xfrm>
            <a:prstGeom prst="flowChartProcess">
              <a:avLst/>
            </a:prstGeom>
            <a:solidFill>
              <a:srgbClr val="EEECE1">
                <a:lumMod val="25000"/>
              </a:srgbClr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211750" y="5886546"/>
            <a:ext cx="517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2829" y="5020155"/>
            <a:ext cx="576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kumimoji="0" lang="en-US" sz="14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3398808" y="3124054"/>
            <a:ext cx="0" cy="3004738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15" name="Oval 14"/>
          <p:cNvSpPr/>
          <p:nvPr/>
        </p:nvSpPr>
        <p:spPr>
          <a:xfrm rot="16200000">
            <a:off x="3089781" y="4597452"/>
            <a:ext cx="577600" cy="555520"/>
          </a:xfrm>
          <a:prstGeom prst="ellipse">
            <a:avLst/>
          </a:prstGeom>
          <a:gradFill flip="none" rotWithShape="1">
            <a:gsLst>
              <a:gs pos="14000">
                <a:srgbClr val="201B9C"/>
              </a:gs>
              <a:gs pos="54000">
                <a:srgbClr val="3366FF"/>
              </a:gs>
              <a:gs pos="97000">
                <a:srgbClr val="201B9C"/>
              </a:gs>
            </a:gsLst>
            <a:lin ang="16200000" scaled="0"/>
            <a:tileRect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 rot="16200000">
            <a:off x="3508021" y="4597452"/>
            <a:ext cx="577600" cy="555520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 rot="16200000">
            <a:off x="3315277" y="4877717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 rot="16200000">
            <a:off x="3315277" y="4461294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5657088" y="5129121"/>
            <a:ext cx="270860" cy="253209"/>
            <a:chOff x="4502367" y="4415989"/>
            <a:chExt cx="270860" cy="253209"/>
          </a:xfrm>
        </p:grpSpPr>
        <p:sp>
          <p:nvSpPr>
            <p:cNvPr id="20" name="Process 104"/>
            <p:cNvSpPr/>
            <p:nvPr/>
          </p:nvSpPr>
          <p:spPr>
            <a:xfrm>
              <a:off x="4538687" y="441598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rgbClr val="54A870"/>
                </a:gs>
                <a:gs pos="79000">
                  <a:srgbClr val="54A870"/>
                </a:gs>
                <a:gs pos="51000">
                  <a:srgbClr val="67FCBC"/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Process 105"/>
            <p:cNvSpPr/>
            <p:nvPr/>
          </p:nvSpPr>
          <p:spPr>
            <a:xfrm flipH="1">
              <a:off x="4700981" y="4415989"/>
              <a:ext cx="72246" cy="253209"/>
            </a:xfrm>
            <a:prstGeom prst="flowChartProcess">
              <a:avLst/>
            </a:prstGeom>
            <a:solidFill>
              <a:srgbClr val="42C47D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Process 106"/>
            <p:cNvSpPr/>
            <p:nvPr/>
          </p:nvSpPr>
          <p:spPr>
            <a:xfrm>
              <a:off x="4502367" y="4415989"/>
              <a:ext cx="72638" cy="253209"/>
            </a:xfrm>
            <a:prstGeom prst="flowChartProcess">
              <a:avLst/>
            </a:prstGeom>
            <a:solidFill>
              <a:srgbClr val="42C47D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3" name="Straight Connector 22"/>
          <p:cNvCxnSpPr/>
          <p:nvPr/>
        </p:nvCxnSpPr>
        <p:spPr>
          <a:xfrm flipH="1">
            <a:off x="8555580" y="3141988"/>
            <a:ext cx="29768" cy="2953496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24" name="Freeform 23"/>
          <p:cNvSpPr/>
          <p:nvPr/>
        </p:nvSpPr>
        <p:spPr>
          <a:xfrm>
            <a:off x="2811555" y="2589192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 24"/>
          <p:cNvSpPr/>
          <p:nvPr/>
        </p:nvSpPr>
        <p:spPr>
          <a:xfrm flipH="1">
            <a:off x="3398808" y="2619959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7998095" y="2596352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reeform 26"/>
          <p:cNvSpPr/>
          <p:nvPr/>
        </p:nvSpPr>
        <p:spPr>
          <a:xfrm flipH="1" flipV="1">
            <a:off x="3398806" y="5888885"/>
            <a:ext cx="657950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reeform 27"/>
          <p:cNvSpPr/>
          <p:nvPr/>
        </p:nvSpPr>
        <p:spPr>
          <a:xfrm flipV="1">
            <a:off x="7968327" y="5836137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9172600" y="2586480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0" name="Freeform 29"/>
          <p:cNvSpPr/>
          <p:nvPr/>
        </p:nvSpPr>
        <p:spPr>
          <a:xfrm flipH="1">
            <a:off x="8585348" y="2569123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9142832" y="6451713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2" name="Freeform 31"/>
          <p:cNvSpPr/>
          <p:nvPr/>
        </p:nvSpPr>
        <p:spPr>
          <a:xfrm flipH="1" flipV="1">
            <a:off x="8570389" y="5836775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718491" y="6506387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4" name="Freeform 33"/>
          <p:cNvSpPr/>
          <p:nvPr/>
        </p:nvSpPr>
        <p:spPr>
          <a:xfrm flipV="1">
            <a:off x="2811554" y="5888886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 rot="5400000">
            <a:off x="8243895" y="4626446"/>
            <a:ext cx="577600" cy="555520"/>
          </a:xfrm>
          <a:prstGeom prst="ellipse">
            <a:avLst/>
          </a:prstGeom>
          <a:gradFill flip="none" rotWithShape="1">
            <a:gsLst>
              <a:gs pos="14000">
                <a:srgbClr val="201B9C"/>
              </a:gs>
              <a:gs pos="54000">
                <a:srgbClr val="3366FF"/>
              </a:gs>
              <a:gs pos="97000">
                <a:srgbClr val="201B9C"/>
              </a:gs>
            </a:gsLst>
            <a:lin ang="16200000" scaled="0"/>
            <a:tileRect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 rot="5400000">
            <a:off x="7957288" y="4626446"/>
            <a:ext cx="577600" cy="555520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Oval 36"/>
          <p:cNvSpPr/>
          <p:nvPr/>
        </p:nvSpPr>
        <p:spPr>
          <a:xfrm rot="5400000">
            <a:off x="8434820" y="4490288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Oval 37"/>
          <p:cNvSpPr/>
          <p:nvPr/>
        </p:nvSpPr>
        <p:spPr>
          <a:xfrm rot="5400000">
            <a:off x="8434820" y="4906711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902293" y="4979991"/>
            <a:ext cx="856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SERCA</a:t>
            </a:r>
          </a:p>
        </p:txBody>
      </p:sp>
      <p:sp>
        <p:nvSpPr>
          <p:cNvPr id="40" name="Freeform 39"/>
          <p:cNvSpPr/>
          <p:nvPr/>
        </p:nvSpPr>
        <p:spPr>
          <a:xfrm>
            <a:off x="3968313" y="2599459"/>
            <a:ext cx="4089478" cy="259127"/>
          </a:xfrm>
          <a:custGeom>
            <a:avLst/>
            <a:gdLst>
              <a:gd name="connsiteX0" fmla="*/ 0 w 2587924"/>
              <a:gd name="connsiteY0" fmla="*/ 17253 h 163982"/>
              <a:gd name="connsiteX1" fmla="*/ 1181819 w 2587924"/>
              <a:gd name="connsiteY1" fmla="*/ 163902 h 163982"/>
              <a:gd name="connsiteX2" fmla="*/ 2587924 w 2587924"/>
              <a:gd name="connsiteY2" fmla="*/ 0 h 163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87924" h="163982">
                <a:moveTo>
                  <a:pt x="0" y="17253"/>
                </a:moveTo>
                <a:cubicBezTo>
                  <a:pt x="375249" y="92015"/>
                  <a:pt x="750498" y="166777"/>
                  <a:pt x="1181819" y="163902"/>
                </a:cubicBezTo>
                <a:cubicBezTo>
                  <a:pt x="1613140" y="161027"/>
                  <a:pt x="2100532" y="80513"/>
                  <a:pt x="2587924" y="0"/>
                </a:cubicBezTo>
              </a:path>
            </a:pathLst>
          </a:custGeom>
          <a:noFill/>
          <a:ln w="63500">
            <a:solidFill>
              <a:srgbClr val="D996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6876443" y="3779327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2188032" y="5030548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9000848" y="5117759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530070" y="5164488"/>
            <a:ext cx="105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Gap Junction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/>
              <p:cNvSpPr txBox="1"/>
              <p:nvPr/>
            </p:nvSpPr>
            <p:spPr>
              <a:xfrm>
                <a:off x="5953500" y="5576706"/>
                <a:ext cx="553806" cy="2822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𝐸𝑅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3500" y="5576706"/>
                <a:ext cx="553806" cy="282257"/>
              </a:xfrm>
              <a:prstGeom prst="rect">
                <a:avLst/>
              </a:prstGeom>
              <a:blipFill rotWithShape="0">
                <a:blip r:embed="rId2"/>
                <a:stretch>
                  <a:fillRect l="-10000" t="-2174" r="-3333"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Freeform 47"/>
          <p:cNvSpPr/>
          <p:nvPr/>
        </p:nvSpPr>
        <p:spPr>
          <a:xfrm>
            <a:off x="6416040" y="4556760"/>
            <a:ext cx="354512" cy="1158240"/>
          </a:xfrm>
          <a:custGeom>
            <a:avLst/>
            <a:gdLst>
              <a:gd name="connsiteX0" fmla="*/ 160020 w 354512"/>
              <a:gd name="connsiteY0" fmla="*/ 1158240 h 1158240"/>
              <a:gd name="connsiteX1" fmla="*/ 327660 w 354512"/>
              <a:gd name="connsiteY1" fmla="*/ 1036320 h 1158240"/>
              <a:gd name="connsiteX2" fmla="*/ 320040 w 354512"/>
              <a:gd name="connsiteY2" fmla="*/ 434340 h 1158240"/>
              <a:gd name="connsiteX3" fmla="*/ 0 w 354512"/>
              <a:gd name="connsiteY3" fmla="*/ 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4512" h="1158240">
                <a:moveTo>
                  <a:pt x="160020" y="1158240"/>
                </a:moveTo>
                <a:cubicBezTo>
                  <a:pt x="230505" y="1157605"/>
                  <a:pt x="300990" y="1156970"/>
                  <a:pt x="327660" y="1036320"/>
                </a:cubicBezTo>
                <a:cubicBezTo>
                  <a:pt x="354330" y="915670"/>
                  <a:pt x="374650" y="607060"/>
                  <a:pt x="320040" y="434340"/>
                </a:cubicBezTo>
                <a:cubicBezTo>
                  <a:pt x="265430" y="261620"/>
                  <a:pt x="132715" y="130810"/>
                  <a:pt x="0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48"/>
          <p:cNvSpPr/>
          <p:nvPr/>
        </p:nvSpPr>
        <p:spPr>
          <a:xfrm>
            <a:off x="5796237" y="4648200"/>
            <a:ext cx="139743" cy="1089660"/>
          </a:xfrm>
          <a:custGeom>
            <a:avLst/>
            <a:gdLst>
              <a:gd name="connsiteX0" fmla="*/ 109263 w 139743"/>
              <a:gd name="connsiteY0" fmla="*/ 0 h 1089660"/>
              <a:gd name="connsiteX1" fmla="*/ 10203 w 139743"/>
              <a:gd name="connsiteY1" fmla="*/ 350520 h 1089660"/>
              <a:gd name="connsiteX2" fmla="*/ 17823 w 139743"/>
              <a:gd name="connsiteY2" fmla="*/ 929640 h 1089660"/>
              <a:gd name="connsiteX3" fmla="*/ 139743 w 139743"/>
              <a:gd name="connsiteY3" fmla="*/ 1089660 h 108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43" h="1089660">
                <a:moveTo>
                  <a:pt x="109263" y="0"/>
                </a:moveTo>
                <a:cubicBezTo>
                  <a:pt x="67353" y="97790"/>
                  <a:pt x="25443" y="195580"/>
                  <a:pt x="10203" y="350520"/>
                </a:cubicBezTo>
                <a:cubicBezTo>
                  <a:pt x="-5037" y="505460"/>
                  <a:pt x="-3767" y="806450"/>
                  <a:pt x="17823" y="929640"/>
                </a:cubicBezTo>
                <a:cubicBezTo>
                  <a:pt x="39413" y="1052830"/>
                  <a:pt x="139743" y="1089660"/>
                  <a:pt x="139743" y="108966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6566551" y="4558056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4330385" y="1776177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Freeform 51"/>
          <p:cNvSpPr/>
          <p:nvPr/>
        </p:nvSpPr>
        <p:spPr>
          <a:xfrm>
            <a:off x="4518660" y="2438400"/>
            <a:ext cx="1203960" cy="1790700"/>
          </a:xfrm>
          <a:custGeom>
            <a:avLst/>
            <a:gdLst>
              <a:gd name="connsiteX0" fmla="*/ 0 w 1203960"/>
              <a:gd name="connsiteY0" fmla="*/ 0 h 1790700"/>
              <a:gd name="connsiteX1" fmla="*/ 30480 w 1203960"/>
              <a:gd name="connsiteY1" fmla="*/ 640080 h 1790700"/>
              <a:gd name="connsiteX2" fmla="*/ 121920 w 1203960"/>
              <a:gd name="connsiteY2" fmla="*/ 1135380 h 1790700"/>
              <a:gd name="connsiteX3" fmla="*/ 373380 w 1203960"/>
              <a:gd name="connsiteY3" fmla="*/ 1394460 h 1790700"/>
              <a:gd name="connsiteX4" fmla="*/ 1203960 w 1203960"/>
              <a:gd name="connsiteY4" fmla="*/ 179070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1790700">
                <a:moveTo>
                  <a:pt x="0" y="0"/>
                </a:moveTo>
                <a:cubicBezTo>
                  <a:pt x="5080" y="225425"/>
                  <a:pt x="10160" y="450850"/>
                  <a:pt x="30480" y="640080"/>
                </a:cubicBezTo>
                <a:cubicBezTo>
                  <a:pt x="50800" y="829310"/>
                  <a:pt x="64770" y="1009650"/>
                  <a:pt x="121920" y="1135380"/>
                </a:cubicBezTo>
                <a:cubicBezTo>
                  <a:pt x="179070" y="1261110"/>
                  <a:pt x="193040" y="1285240"/>
                  <a:pt x="373380" y="1394460"/>
                </a:cubicBezTo>
                <a:cubicBezTo>
                  <a:pt x="553720" y="1503680"/>
                  <a:pt x="878840" y="1647190"/>
                  <a:pt x="1203960" y="179070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4536232" y="3076279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5423800" y="5379121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(4)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Freeform 63"/>
          <p:cNvSpPr/>
          <p:nvPr/>
        </p:nvSpPr>
        <p:spPr>
          <a:xfrm>
            <a:off x="7364361" y="4277032"/>
            <a:ext cx="1734053" cy="579045"/>
          </a:xfrm>
          <a:custGeom>
            <a:avLst/>
            <a:gdLst>
              <a:gd name="connsiteX0" fmla="*/ 0 w 1734053"/>
              <a:gd name="connsiteY0" fmla="*/ 0 h 579045"/>
              <a:gd name="connsiteX1" fmla="*/ 265471 w 1734053"/>
              <a:gd name="connsiteY1" fmla="*/ 383458 h 579045"/>
              <a:gd name="connsiteX2" fmla="*/ 747252 w 1734053"/>
              <a:gd name="connsiteY2" fmla="*/ 570271 h 579045"/>
              <a:gd name="connsiteX3" fmla="*/ 1582994 w 1734053"/>
              <a:gd name="connsiteY3" fmla="*/ 540774 h 579045"/>
              <a:gd name="connsiteX4" fmla="*/ 1730478 w 1734053"/>
              <a:gd name="connsiteY4" fmla="*/ 471949 h 57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4053" h="579045">
                <a:moveTo>
                  <a:pt x="0" y="0"/>
                </a:moveTo>
                <a:cubicBezTo>
                  <a:pt x="70464" y="144206"/>
                  <a:pt x="140929" y="288413"/>
                  <a:pt x="265471" y="383458"/>
                </a:cubicBezTo>
                <a:cubicBezTo>
                  <a:pt x="390013" y="478503"/>
                  <a:pt x="527665" y="544052"/>
                  <a:pt x="747252" y="570271"/>
                </a:cubicBezTo>
                <a:cubicBezTo>
                  <a:pt x="966839" y="596490"/>
                  <a:pt x="1419123" y="557161"/>
                  <a:pt x="1582994" y="540774"/>
                </a:cubicBezTo>
                <a:cubicBezTo>
                  <a:pt x="1746865" y="524387"/>
                  <a:pt x="1738671" y="498168"/>
                  <a:pt x="1730478" y="471949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7682642" y="4770210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028778" y="4824664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Freeform 66"/>
          <p:cNvSpPr/>
          <p:nvPr/>
        </p:nvSpPr>
        <p:spPr>
          <a:xfrm>
            <a:off x="2281084" y="4454013"/>
            <a:ext cx="3451122" cy="570271"/>
          </a:xfrm>
          <a:custGeom>
            <a:avLst/>
            <a:gdLst>
              <a:gd name="connsiteX0" fmla="*/ 3451122 w 3451122"/>
              <a:gd name="connsiteY0" fmla="*/ 0 h 570271"/>
              <a:gd name="connsiteX1" fmla="*/ 2743200 w 3451122"/>
              <a:gd name="connsiteY1" fmla="*/ 324464 h 570271"/>
              <a:gd name="connsiteX2" fmla="*/ 678426 w 3451122"/>
              <a:gd name="connsiteY2" fmla="*/ 403122 h 570271"/>
              <a:gd name="connsiteX3" fmla="*/ 0 w 3451122"/>
              <a:gd name="connsiteY3" fmla="*/ 570271 h 57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1122" h="570271">
                <a:moveTo>
                  <a:pt x="3451122" y="0"/>
                </a:moveTo>
                <a:cubicBezTo>
                  <a:pt x="3328219" y="128638"/>
                  <a:pt x="3205316" y="257277"/>
                  <a:pt x="2743200" y="324464"/>
                </a:cubicBezTo>
                <a:cubicBezTo>
                  <a:pt x="2281084" y="391651"/>
                  <a:pt x="1135626" y="362154"/>
                  <a:pt x="678426" y="403122"/>
                </a:cubicBezTo>
                <a:cubicBezTo>
                  <a:pt x="221226" y="444090"/>
                  <a:pt x="110613" y="507180"/>
                  <a:pt x="0" y="570271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67"/>
          <p:cNvSpPr/>
          <p:nvPr/>
        </p:nvSpPr>
        <p:spPr>
          <a:xfrm>
            <a:off x="6325495" y="4624905"/>
            <a:ext cx="248039" cy="504216"/>
          </a:xfrm>
          <a:custGeom>
            <a:avLst/>
            <a:gdLst>
              <a:gd name="connsiteX0" fmla="*/ 0 w 314632"/>
              <a:gd name="connsiteY0" fmla="*/ 0 h 521110"/>
              <a:gd name="connsiteX1" fmla="*/ 127819 w 314632"/>
              <a:gd name="connsiteY1" fmla="*/ 383458 h 521110"/>
              <a:gd name="connsiteX2" fmla="*/ 314632 w 314632"/>
              <a:gd name="connsiteY2" fmla="*/ 521110 h 521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632" h="521110">
                <a:moveTo>
                  <a:pt x="0" y="0"/>
                </a:moveTo>
                <a:cubicBezTo>
                  <a:pt x="37690" y="148303"/>
                  <a:pt x="75380" y="296606"/>
                  <a:pt x="127819" y="383458"/>
                </a:cubicBezTo>
                <a:cubicBezTo>
                  <a:pt x="180258" y="470310"/>
                  <a:pt x="247445" y="495710"/>
                  <a:pt x="314632" y="52111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6433754" y="4878752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733705" y="4834271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71" name="Freeform 70"/>
          <p:cNvSpPr/>
          <p:nvPr/>
        </p:nvSpPr>
        <p:spPr>
          <a:xfrm>
            <a:off x="4350115" y="2418735"/>
            <a:ext cx="1372259" cy="1907459"/>
          </a:xfrm>
          <a:custGeom>
            <a:avLst/>
            <a:gdLst>
              <a:gd name="connsiteX0" fmla="*/ 1372259 w 1372259"/>
              <a:gd name="connsiteY0" fmla="*/ 1907459 h 1907459"/>
              <a:gd name="connsiteX1" fmla="*/ 162891 w 1372259"/>
              <a:gd name="connsiteY1" fmla="*/ 1445342 h 1907459"/>
              <a:gd name="connsiteX2" fmla="*/ 44904 w 1372259"/>
              <a:gd name="connsiteY2" fmla="*/ 0 h 1907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2259" h="1907459">
                <a:moveTo>
                  <a:pt x="1372259" y="1907459"/>
                </a:moveTo>
                <a:cubicBezTo>
                  <a:pt x="878188" y="1835355"/>
                  <a:pt x="384117" y="1763252"/>
                  <a:pt x="162891" y="1445342"/>
                </a:cubicBezTo>
                <a:cubicBezTo>
                  <a:pt x="-58335" y="1127432"/>
                  <a:pt x="-6716" y="563716"/>
                  <a:pt x="44904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4433524" y="4014519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(3)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6670081" y="2371488"/>
            <a:ext cx="742902" cy="74290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PLC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l-G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γ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9097062" y="4258132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2515855" y="4021959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Freeform 75"/>
          <p:cNvSpPr/>
          <p:nvPr/>
        </p:nvSpPr>
        <p:spPr>
          <a:xfrm>
            <a:off x="7007359" y="2920181"/>
            <a:ext cx="622473" cy="825909"/>
          </a:xfrm>
          <a:custGeom>
            <a:avLst/>
            <a:gdLst>
              <a:gd name="connsiteX0" fmla="*/ 622473 w 622473"/>
              <a:gd name="connsiteY0" fmla="*/ 0 h 825909"/>
              <a:gd name="connsiteX1" fmla="*/ 258680 w 622473"/>
              <a:gd name="connsiteY1" fmla="*/ 117987 h 825909"/>
              <a:gd name="connsiteX2" fmla="*/ 22706 w 622473"/>
              <a:gd name="connsiteY2" fmla="*/ 373625 h 825909"/>
              <a:gd name="connsiteX3" fmla="*/ 22706 w 622473"/>
              <a:gd name="connsiteY3" fmla="*/ 825909 h 82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2473" h="825909">
                <a:moveTo>
                  <a:pt x="622473" y="0"/>
                </a:moveTo>
                <a:cubicBezTo>
                  <a:pt x="490557" y="27858"/>
                  <a:pt x="358641" y="55716"/>
                  <a:pt x="258680" y="117987"/>
                </a:cubicBezTo>
                <a:cubicBezTo>
                  <a:pt x="158719" y="180258"/>
                  <a:pt x="62035" y="255638"/>
                  <a:pt x="22706" y="373625"/>
                </a:cubicBezTo>
                <a:cubicBezTo>
                  <a:pt x="-16623" y="491612"/>
                  <a:pt x="3041" y="658760"/>
                  <a:pt x="22706" y="825909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/>
          <p:cNvSpPr/>
          <p:nvPr/>
        </p:nvSpPr>
        <p:spPr>
          <a:xfrm>
            <a:off x="6063570" y="4689987"/>
            <a:ext cx="474882" cy="511278"/>
          </a:xfrm>
          <a:custGeom>
            <a:avLst/>
            <a:gdLst>
              <a:gd name="connsiteX0" fmla="*/ 2933 w 474882"/>
              <a:gd name="connsiteY0" fmla="*/ 0 h 538860"/>
              <a:gd name="connsiteX1" fmla="*/ 22598 w 474882"/>
              <a:gd name="connsiteY1" fmla="*/ 304800 h 538860"/>
              <a:gd name="connsiteX2" fmla="*/ 170082 w 474882"/>
              <a:gd name="connsiteY2" fmla="*/ 511278 h 538860"/>
              <a:gd name="connsiteX3" fmla="*/ 474882 w 474882"/>
              <a:gd name="connsiteY3" fmla="*/ 530942 h 538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882" h="538860">
                <a:moveTo>
                  <a:pt x="2933" y="0"/>
                </a:moveTo>
                <a:cubicBezTo>
                  <a:pt x="-1164" y="109793"/>
                  <a:pt x="-5260" y="219587"/>
                  <a:pt x="22598" y="304800"/>
                </a:cubicBezTo>
                <a:cubicBezTo>
                  <a:pt x="50456" y="390013"/>
                  <a:pt x="94701" y="473588"/>
                  <a:pt x="170082" y="511278"/>
                </a:cubicBezTo>
                <a:cubicBezTo>
                  <a:pt x="245463" y="548968"/>
                  <a:pt x="360172" y="539955"/>
                  <a:pt x="474882" y="530942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6279606" y="4973900"/>
            <a:ext cx="301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883675" y="4787902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(8)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7036381" y="3159950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Freeform 81"/>
          <p:cNvSpPr/>
          <p:nvPr/>
        </p:nvSpPr>
        <p:spPr>
          <a:xfrm>
            <a:off x="6926580" y="4335780"/>
            <a:ext cx="250597" cy="754380"/>
          </a:xfrm>
          <a:custGeom>
            <a:avLst/>
            <a:gdLst>
              <a:gd name="connsiteX0" fmla="*/ 228600 w 250597"/>
              <a:gd name="connsiteY0" fmla="*/ 0 h 754380"/>
              <a:gd name="connsiteX1" fmla="*/ 228600 w 250597"/>
              <a:gd name="connsiteY1" fmla="*/ 320040 h 754380"/>
              <a:gd name="connsiteX2" fmla="*/ 0 w 250597"/>
              <a:gd name="connsiteY2" fmla="*/ 754380 h 75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597" h="754380">
                <a:moveTo>
                  <a:pt x="228600" y="0"/>
                </a:moveTo>
                <a:cubicBezTo>
                  <a:pt x="247650" y="97155"/>
                  <a:pt x="266700" y="194310"/>
                  <a:pt x="228600" y="320040"/>
                </a:cubicBezTo>
                <a:cubicBezTo>
                  <a:pt x="190500" y="445770"/>
                  <a:pt x="95250" y="600075"/>
                  <a:pt x="0" y="75438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7634320" y="2287962"/>
            <a:ext cx="775383" cy="77538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Freeform 84"/>
          <p:cNvSpPr/>
          <p:nvPr/>
        </p:nvSpPr>
        <p:spPr>
          <a:xfrm>
            <a:off x="7775408" y="2935132"/>
            <a:ext cx="243840" cy="685800"/>
          </a:xfrm>
          <a:custGeom>
            <a:avLst/>
            <a:gdLst>
              <a:gd name="connsiteX0" fmla="*/ 121920 w 243840"/>
              <a:gd name="connsiteY0" fmla="*/ 0 h 685800"/>
              <a:gd name="connsiteX1" fmla="*/ 157480 w 243840"/>
              <a:gd name="connsiteY1" fmla="*/ 157480 h 685800"/>
              <a:gd name="connsiteX2" fmla="*/ 127000 w 243840"/>
              <a:gd name="connsiteY2" fmla="*/ 137160 h 685800"/>
              <a:gd name="connsiteX3" fmla="*/ 76200 w 243840"/>
              <a:gd name="connsiteY3" fmla="*/ 157480 h 685800"/>
              <a:gd name="connsiteX4" fmla="*/ 45720 w 243840"/>
              <a:gd name="connsiteY4" fmla="*/ 203200 h 685800"/>
              <a:gd name="connsiteX5" fmla="*/ 35560 w 243840"/>
              <a:gd name="connsiteY5" fmla="*/ 218440 h 685800"/>
              <a:gd name="connsiteX6" fmla="*/ 15240 w 243840"/>
              <a:gd name="connsiteY6" fmla="*/ 259080 h 685800"/>
              <a:gd name="connsiteX7" fmla="*/ 5080 w 243840"/>
              <a:gd name="connsiteY7" fmla="*/ 320040 h 685800"/>
              <a:gd name="connsiteX8" fmla="*/ 20320 w 243840"/>
              <a:gd name="connsiteY8" fmla="*/ 381000 h 685800"/>
              <a:gd name="connsiteX9" fmla="*/ 60960 w 243840"/>
              <a:gd name="connsiteY9" fmla="*/ 401320 h 685800"/>
              <a:gd name="connsiteX10" fmla="*/ 137160 w 243840"/>
              <a:gd name="connsiteY10" fmla="*/ 391160 h 685800"/>
              <a:gd name="connsiteX11" fmla="*/ 162560 w 243840"/>
              <a:gd name="connsiteY11" fmla="*/ 340360 h 685800"/>
              <a:gd name="connsiteX12" fmla="*/ 167640 w 243840"/>
              <a:gd name="connsiteY12" fmla="*/ 325120 h 685800"/>
              <a:gd name="connsiteX13" fmla="*/ 152400 w 243840"/>
              <a:gd name="connsiteY13" fmla="*/ 314960 h 685800"/>
              <a:gd name="connsiteX14" fmla="*/ 81280 w 243840"/>
              <a:gd name="connsiteY14" fmla="*/ 320040 h 685800"/>
              <a:gd name="connsiteX15" fmla="*/ 66040 w 243840"/>
              <a:gd name="connsiteY15" fmla="*/ 335280 h 685800"/>
              <a:gd name="connsiteX16" fmla="*/ 45720 w 243840"/>
              <a:gd name="connsiteY16" fmla="*/ 350520 h 685800"/>
              <a:gd name="connsiteX17" fmla="*/ 35560 w 243840"/>
              <a:gd name="connsiteY17" fmla="*/ 365760 h 685800"/>
              <a:gd name="connsiteX18" fmla="*/ 20320 w 243840"/>
              <a:gd name="connsiteY18" fmla="*/ 386080 h 685800"/>
              <a:gd name="connsiteX19" fmla="*/ 15240 w 243840"/>
              <a:gd name="connsiteY19" fmla="*/ 401320 h 685800"/>
              <a:gd name="connsiteX20" fmla="*/ 5080 w 243840"/>
              <a:gd name="connsiteY20" fmla="*/ 416560 h 685800"/>
              <a:gd name="connsiteX21" fmla="*/ 0 w 243840"/>
              <a:gd name="connsiteY21" fmla="*/ 436880 h 685800"/>
              <a:gd name="connsiteX22" fmla="*/ 5080 w 243840"/>
              <a:gd name="connsiteY22" fmla="*/ 492760 h 685800"/>
              <a:gd name="connsiteX23" fmla="*/ 40640 w 243840"/>
              <a:gd name="connsiteY23" fmla="*/ 533400 h 685800"/>
              <a:gd name="connsiteX24" fmla="*/ 60960 w 243840"/>
              <a:gd name="connsiteY24" fmla="*/ 543560 h 685800"/>
              <a:gd name="connsiteX25" fmla="*/ 116840 w 243840"/>
              <a:gd name="connsiteY25" fmla="*/ 574040 h 685800"/>
              <a:gd name="connsiteX26" fmla="*/ 172720 w 243840"/>
              <a:gd name="connsiteY26" fmla="*/ 589280 h 685800"/>
              <a:gd name="connsiteX27" fmla="*/ 238760 w 243840"/>
              <a:gd name="connsiteY27" fmla="*/ 568960 h 685800"/>
              <a:gd name="connsiteX28" fmla="*/ 243840 w 243840"/>
              <a:gd name="connsiteY28" fmla="*/ 548640 h 685800"/>
              <a:gd name="connsiteX29" fmla="*/ 238760 w 243840"/>
              <a:gd name="connsiteY29" fmla="*/ 513080 h 685800"/>
              <a:gd name="connsiteX30" fmla="*/ 218440 w 243840"/>
              <a:gd name="connsiteY30" fmla="*/ 508000 h 685800"/>
              <a:gd name="connsiteX31" fmla="*/ 157480 w 243840"/>
              <a:gd name="connsiteY31" fmla="*/ 513080 h 685800"/>
              <a:gd name="connsiteX32" fmla="*/ 127000 w 243840"/>
              <a:gd name="connsiteY32" fmla="*/ 533400 h 685800"/>
              <a:gd name="connsiteX33" fmla="*/ 96520 w 243840"/>
              <a:gd name="connsiteY33" fmla="*/ 563880 h 685800"/>
              <a:gd name="connsiteX34" fmla="*/ 91440 w 243840"/>
              <a:gd name="connsiteY34" fmla="*/ 584200 h 685800"/>
              <a:gd name="connsiteX35" fmla="*/ 81280 w 243840"/>
              <a:gd name="connsiteY35" fmla="*/ 599440 h 685800"/>
              <a:gd name="connsiteX36" fmla="*/ 76200 w 243840"/>
              <a:gd name="connsiteY36" fmla="*/ 614680 h 685800"/>
              <a:gd name="connsiteX37" fmla="*/ 81280 w 243840"/>
              <a:gd name="connsiteY37" fmla="*/ 650240 h 685800"/>
              <a:gd name="connsiteX38" fmla="*/ 106680 w 243840"/>
              <a:gd name="connsiteY38" fmla="*/ 675640 h 685800"/>
              <a:gd name="connsiteX39" fmla="*/ 111760 w 243840"/>
              <a:gd name="connsiteY39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43840" h="685800">
                <a:moveTo>
                  <a:pt x="121920" y="0"/>
                </a:moveTo>
                <a:cubicBezTo>
                  <a:pt x="133773" y="52493"/>
                  <a:pt x="155488" y="103702"/>
                  <a:pt x="157480" y="157480"/>
                </a:cubicBezTo>
                <a:cubicBezTo>
                  <a:pt x="157932" y="169682"/>
                  <a:pt x="127000" y="137160"/>
                  <a:pt x="127000" y="137160"/>
                </a:cubicBezTo>
                <a:cubicBezTo>
                  <a:pt x="109595" y="142133"/>
                  <a:pt x="89799" y="143881"/>
                  <a:pt x="76200" y="157480"/>
                </a:cubicBezTo>
                <a:cubicBezTo>
                  <a:pt x="64927" y="168753"/>
                  <a:pt x="53781" y="190302"/>
                  <a:pt x="45720" y="203200"/>
                </a:cubicBezTo>
                <a:cubicBezTo>
                  <a:pt x="42484" y="208377"/>
                  <a:pt x="38290" y="212979"/>
                  <a:pt x="35560" y="218440"/>
                </a:cubicBezTo>
                <a:cubicBezTo>
                  <a:pt x="10705" y="268150"/>
                  <a:pt x="38779" y="223772"/>
                  <a:pt x="15240" y="259080"/>
                </a:cubicBezTo>
                <a:cubicBezTo>
                  <a:pt x="12356" y="273502"/>
                  <a:pt x="5080" y="307438"/>
                  <a:pt x="5080" y="320040"/>
                </a:cubicBezTo>
                <a:cubicBezTo>
                  <a:pt x="5080" y="336759"/>
                  <a:pt x="3945" y="366965"/>
                  <a:pt x="20320" y="381000"/>
                </a:cubicBezTo>
                <a:cubicBezTo>
                  <a:pt x="35588" y="394087"/>
                  <a:pt x="44338" y="395779"/>
                  <a:pt x="60960" y="401320"/>
                </a:cubicBezTo>
                <a:cubicBezTo>
                  <a:pt x="86360" y="397933"/>
                  <a:pt x="112145" y="396719"/>
                  <a:pt x="137160" y="391160"/>
                </a:cubicBezTo>
                <a:cubicBezTo>
                  <a:pt x="161553" y="385739"/>
                  <a:pt x="156557" y="358369"/>
                  <a:pt x="162560" y="340360"/>
                </a:cubicBezTo>
                <a:lnTo>
                  <a:pt x="167640" y="325120"/>
                </a:lnTo>
                <a:cubicBezTo>
                  <a:pt x="162560" y="321733"/>
                  <a:pt x="158495" y="315319"/>
                  <a:pt x="152400" y="314960"/>
                </a:cubicBezTo>
                <a:cubicBezTo>
                  <a:pt x="128674" y="313564"/>
                  <a:pt x="104415" y="314596"/>
                  <a:pt x="81280" y="320040"/>
                </a:cubicBezTo>
                <a:cubicBezTo>
                  <a:pt x="74287" y="321685"/>
                  <a:pt x="71495" y="330605"/>
                  <a:pt x="66040" y="335280"/>
                </a:cubicBezTo>
                <a:cubicBezTo>
                  <a:pt x="59612" y="340790"/>
                  <a:pt x="51707" y="344533"/>
                  <a:pt x="45720" y="350520"/>
                </a:cubicBezTo>
                <a:cubicBezTo>
                  <a:pt x="41403" y="354837"/>
                  <a:pt x="39109" y="360792"/>
                  <a:pt x="35560" y="365760"/>
                </a:cubicBezTo>
                <a:cubicBezTo>
                  <a:pt x="30639" y="372650"/>
                  <a:pt x="25400" y="379307"/>
                  <a:pt x="20320" y="386080"/>
                </a:cubicBezTo>
                <a:cubicBezTo>
                  <a:pt x="18627" y="391160"/>
                  <a:pt x="17635" y="396531"/>
                  <a:pt x="15240" y="401320"/>
                </a:cubicBezTo>
                <a:cubicBezTo>
                  <a:pt x="12510" y="406781"/>
                  <a:pt x="7485" y="410948"/>
                  <a:pt x="5080" y="416560"/>
                </a:cubicBezTo>
                <a:cubicBezTo>
                  <a:pt x="2330" y="422977"/>
                  <a:pt x="1693" y="430107"/>
                  <a:pt x="0" y="436880"/>
                </a:cubicBezTo>
                <a:cubicBezTo>
                  <a:pt x="1693" y="455507"/>
                  <a:pt x="-197" y="474817"/>
                  <a:pt x="5080" y="492760"/>
                </a:cubicBezTo>
                <a:cubicBezTo>
                  <a:pt x="11152" y="513405"/>
                  <a:pt x="24057" y="523924"/>
                  <a:pt x="40640" y="533400"/>
                </a:cubicBezTo>
                <a:cubicBezTo>
                  <a:pt x="47215" y="537157"/>
                  <a:pt x="54385" y="539803"/>
                  <a:pt x="60960" y="543560"/>
                </a:cubicBezTo>
                <a:cubicBezTo>
                  <a:pt x="82597" y="555924"/>
                  <a:pt x="86131" y="566363"/>
                  <a:pt x="116840" y="574040"/>
                </a:cubicBezTo>
                <a:cubicBezTo>
                  <a:pt x="162675" y="585499"/>
                  <a:pt x="144233" y="579784"/>
                  <a:pt x="172720" y="589280"/>
                </a:cubicBezTo>
                <a:cubicBezTo>
                  <a:pt x="201303" y="586422"/>
                  <a:pt x="223884" y="594994"/>
                  <a:pt x="238760" y="568960"/>
                </a:cubicBezTo>
                <a:cubicBezTo>
                  <a:pt x="242224" y="562898"/>
                  <a:pt x="242147" y="555413"/>
                  <a:pt x="243840" y="548640"/>
                </a:cubicBezTo>
                <a:cubicBezTo>
                  <a:pt x="242147" y="536787"/>
                  <a:pt x="245106" y="523234"/>
                  <a:pt x="238760" y="513080"/>
                </a:cubicBezTo>
                <a:cubicBezTo>
                  <a:pt x="235060" y="507159"/>
                  <a:pt x="225422" y="508000"/>
                  <a:pt x="218440" y="508000"/>
                </a:cubicBezTo>
                <a:cubicBezTo>
                  <a:pt x="198050" y="508000"/>
                  <a:pt x="177800" y="511387"/>
                  <a:pt x="157480" y="513080"/>
                </a:cubicBezTo>
                <a:cubicBezTo>
                  <a:pt x="130697" y="522008"/>
                  <a:pt x="152369" y="512260"/>
                  <a:pt x="127000" y="533400"/>
                </a:cubicBezTo>
                <a:cubicBezTo>
                  <a:pt x="97287" y="558161"/>
                  <a:pt x="125724" y="524941"/>
                  <a:pt x="96520" y="563880"/>
                </a:cubicBezTo>
                <a:cubicBezTo>
                  <a:pt x="94827" y="570653"/>
                  <a:pt x="94190" y="577783"/>
                  <a:pt x="91440" y="584200"/>
                </a:cubicBezTo>
                <a:cubicBezTo>
                  <a:pt x="89035" y="589812"/>
                  <a:pt x="84010" y="593979"/>
                  <a:pt x="81280" y="599440"/>
                </a:cubicBezTo>
                <a:cubicBezTo>
                  <a:pt x="78885" y="604229"/>
                  <a:pt x="77893" y="609600"/>
                  <a:pt x="76200" y="614680"/>
                </a:cubicBezTo>
                <a:cubicBezTo>
                  <a:pt x="77893" y="626533"/>
                  <a:pt x="77839" y="638771"/>
                  <a:pt x="81280" y="650240"/>
                </a:cubicBezTo>
                <a:cubicBezTo>
                  <a:pt x="87086" y="669592"/>
                  <a:pt x="94101" y="663061"/>
                  <a:pt x="106680" y="675640"/>
                </a:cubicBezTo>
                <a:cubicBezTo>
                  <a:pt x="109357" y="678317"/>
                  <a:pt x="110067" y="682413"/>
                  <a:pt x="111760" y="6858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 85"/>
          <p:cNvSpPr/>
          <p:nvPr/>
        </p:nvSpPr>
        <p:spPr>
          <a:xfrm>
            <a:off x="8171648" y="2924972"/>
            <a:ext cx="198342" cy="762000"/>
          </a:xfrm>
          <a:custGeom>
            <a:avLst/>
            <a:gdLst>
              <a:gd name="connsiteX0" fmla="*/ 0 w 198342"/>
              <a:gd name="connsiteY0" fmla="*/ 0 h 762000"/>
              <a:gd name="connsiteX1" fmla="*/ 157480 w 198342"/>
              <a:gd name="connsiteY1" fmla="*/ 233680 h 762000"/>
              <a:gd name="connsiteX2" fmla="*/ 167640 w 198342"/>
              <a:gd name="connsiteY2" fmla="*/ 218440 h 762000"/>
              <a:gd name="connsiteX3" fmla="*/ 147320 w 198342"/>
              <a:gd name="connsiteY3" fmla="*/ 177800 h 762000"/>
              <a:gd name="connsiteX4" fmla="*/ 116840 w 198342"/>
              <a:gd name="connsiteY4" fmla="*/ 182880 h 762000"/>
              <a:gd name="connsiteX5" fmla="*/ 96520 w 198342"/>
              <a:gd name="connsiteY5" fmla="*/ 208280 h 762000"/>
              <a:gd name="connsiteX6" fmla="*/ 76200 w 198342"/>
              <a:gd name="connsiteY6" fmla="*/ 243840 h 762000"/>
              <a:gd name="connsiteX7" fmla="*/ 60960 w 198342"/>
              <a:gd name="connsiteY7" fmla="*/ 279400 h 762000"/>
              <a:gd name="connsiteX8" fmla="*/ 66040 w 198342"/>
              <a:gd name="connsiteY8" fmla="*/ 345440 h 762000"/>
              <a:gd name="connsiteX9" fmla="*/ 81280 w 198342"/>
              <a:gd name="connsiteY9" fmla="*/ 355600 h 762000"/>
              <a:gd name="connsiteX10" fmla="*/ 111760 w 198342"/>
              <a:gd name="connsiteY10" fmla="*/ 365760 h 762000"/>
              <a:gd name="connsiteX11" fmla="*/ 137160 w 198342"/>
              <a:gd name="connsiteY11" fmla="*/ 375920 h 762000"/>
              <a:gd name="connsiteX12" fmla="*/ 177800 w 198342"/>
              <a:gd name="connsiteY12" fmla="*/ 370840 h 762000"/>
              <a:gd name="connsiteX13" fmla="*/ 182880 w 198342"/>
              <a:gd name="connsiteY13" fmla="*/ 355600 h 762000"/>
              <a:gd name="connsiteX14" fmla="*/ 167640 w 198342"/>
              <a:gd name="connsiteY14" fmla="*/ 350520 h 762000"/>
              <a:gd name="connsiteX15" fmla="*/ 152400 w 198342"/>
              <a:gd name="connsiteY15" fmla="*/ 340360 h 762000"/>
              <a:gd name="connsiteX16" fmla="*/ 127000 w 198342"/>
              <a:gd name="connsiteY16" fmla="*/ 345440 h 762000"/>
              <a:gd name="connsiteX17" fmla="*/ 106680 w 198342"/>
              <a:gd name="connsiteY17" fmla="*/ 386080 h 762000"/>
              <a:gd name="connsiteX18" fmla="*/ 96520 w 198342"/>
              <a:gd name="connsiteY18" fmla="*/ 401320 h 762000"/>
              <a:gd name="connsiteX19" fmla="*/ 101600 w 198342"/>
              <a:gd name="connsiteY19" fmla="*/ 462280 h 762000"/>
              <a:gd name="connsiteX20" fmla="*/ 116840 w 198342"/>
              <a:gd name="connsiteY20" fmla="*/ 467360 h 762000"/>
              <a:gd name="connsiteX21" fmla="*/ 162560 w 198342"/>
              <a:gd name="connsiteY21" fmla="*/ 492760 h 762000"/>
              <a:gd name="connsiteX22" fmla="*/ 177800 w 198342"/>
              <a:gd name="connsiteY22" fmla="*/ 497840 h 762000"/>
              <a:gd name="connsiteX23" fmla="*/ 198120 w 198342"/>
              <a:gd name="connsiteY23" fmla="*/ 492760 h 762000"/>
              <a:gd name="connsiteX24" fmla="*/ 182880 w 198342"/>
              <a:gd name="connsiteY24" fmla="*/ 482600 h 762000"/>
              <a:gd name="connsiteX25" fmla="*/ 147320 w 198342"/>
              <a:gd name="connsiteY25" fmla="*/ 487680 h 762000"/>
              <a:gd name="connsiteX26" fmla="*/ 132080 w 198342"/>
              <a:gd name="connsiteY26" fmla="*/ 502920 h 762000"/>
              <a:gd name="connsiteX27" fmla="*/ 111760 w 198342"/>
              <a:gd name="connsiteY27" fmla="*/ 533400 h 762000"/>
              <a:gd name="connsiteX28" fmla="*/ 106680 w 198342"/>
              <a:gd name="connsiteY28" fmla="*/ 553720 h 762000"/>
              <a:gd name="connsiteX29" fmla="*/ 106680 w 198342"/>
              <a:gd name="connsiteY29" fmla="*/ 604520 h 762000"/>
              <a:gd name="connsiteX30" fmla="*/ 121920 w 198342"/>
              <a:gd name="connsiteY30" fmla="*/ 609600 h 762000"/>
              <a:gd name="connsiteX31" fmla="*/ 157480 w 198342"/>
              <a:gd name="connsiteY31" fmla="*/ 624840 h 762000"/>
              <a:gd name="connsiteX32" fmla="*/ 157480 w 198342"/>
              <a:gd name="connsiteY32" fmla="*/ 574040 h 762000"/>
              <a:gd name="connsiteX33" fmla="*/ 147320 w 198342"/>
              <a:gd name="connsiteY33" fmla="*/ 558800 h 762000"/>
              <a:gd name="connsiteX34" fmla="*/ 111760 w 198342"/>
              <a:gd name="connsiteY34" fmla="*/ 563880 h 762000"/>
              <a:gd name="connsiteX35" fmla="*/ 91440 w 198342"/>
              <a:gd name="connsiteY35" fmla="*/ 579120 h 762000"/>
              <a:gd name="connsiteX36" fmla="*/ 66040 w 198342"/>
              <a:gd name="connsiteY36" fmla="*/ 614680 h 762000"/>
              <a:gd name="connsiteX37" fmla="*/ 50800 w 198342"/>
              <a:gd name="connsiteY37" fmla="*/ 645160 h 762000"/>
              <a:gd name="connsiteX38" fmla="*/ 55880 w 198342"/>
              <a:gd name="connsiteY38" fmla="*/ 701040 h 762000"/>
              <a:gd name="connsiteX39" fmla="*/ 60960 w 198342"/>
              <a:gd name="connsiteY39" fmla="*/ 716280 h 762000"/>
              <a:gd name="connsiteX40" fmla="*/ 91440 w 198342"/>
              <a:gd name="connsiteY40" fmla="*/ 741680 h 762000"/>
              <a:gd name="connsiteX41" fmla="*/ 106680 w 198342"/>
              <a:gd name="connsiteY41" fmla="*/ 76200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98342" h="762000">
                <a:moveTo>
                  <a:pt x="0" y="0"/>
                </a:moveTo>
                <a:cubicBezTo>
                  <a:pt x="52493" y="77893"/>
                  <a:pt x="100293" y="159164"/>
                  <a:pt x="157480" y="233680"/>
                </a:cubicBezTo>
                <a:cubicBezTo>
                  <a:pt x="161197" y="238523"/>
                  <a:pt x="167032" y="224515"/>
                  <a:pt x="167640" y="218440"/>
                </a:cubicBezTo>
                <a:cubicBezTo>
                  <a:pt x="171406" y="180780"/>
                  <a:pt x="169625" y="185235"/>
                  <a:pt x="147320" y="177800"/>
                </a:cubicBezTo>
                <a:cubicBezTo>
                  <a:pt x="137160" y="179493"/>
                  <a:pt x="125672" y="177581"/>
                  <a:pt x="116840" y="182880"/>
                </a:cubicBezTo>
                <a:cubicBezTo>
                  <a:pt x="107543" y="188458"/>
                  <a:pt x="103026" y="199606"/>
                  <a:pt x="96520" y="208280"/>
                </a:cubicBezTo>
                <a:cubicBezTo>
                  <a:pt x="89151" y="218106"/>
                  <a:pt x="80419" y="232590"/>
                  <a:pt x="76200" y="243840"/>
                </a:cubicBezTo>
                <a:cubicBezTo>
                  <a:pt x="62141" y="281330"/>
                  <a:pt x="81550" y="248516"/>
                  <a:pt x="60960" y="279400"/>
                </a:cubicBezTo>
                <a:cubicBezTo>
                  <a:pt x="62653" y="301413"/>
                  <a:pt x="60351" y="324107"/>
                  <a:pt x="66040" y="345440"/>
                </a:cubicBezTo>
                <a:cubicBezTo>
                  <a:pt x="67613" y="351339"/>
                  <a:pt x="75701" y="353120"/>
                  <a:pt x="81280" y="355600"/>
                </a:cubicBezTo>
                <a:cubicBezTo>
                  <a:pt x="91067" y="359950"/>
                  <a:pt x="101816" y="361783"/>
                  <a:pt x="111760" y="365760"/>
                </a:cubicBezTo>
                <a:lnTo>
                  <a:pt x="137160" y="375920"/>
                </a:lnTo>
                <a:cubicBezTo>
                  <a:pt x="150707" y="374227"/>
                  <a:pt x="165325" y="376385"/>
                  <a:pt x="177800" y="370840"/>
                </a:cubicBezTo>
                <a:cubicBezTo>
                  <a:pt x="182693" y="368665"/>
                  <a:pt x="185275" y="360389"/>
                  <a:pt x="182880" y="355600"/>
                </a:cubicBezTo>
                <a:cubicBezTo>
                  <a:pt x="180485" y="350811"/>
                  <a:pt x="172429" y="352915"/>
                  <a:pt x="167640" y="350520"/>
                </a:cubicBezTo>
                <a:cubicBezTo>
                  <a:pt x="162179" y="347790"/>
                  <a:pt x="157480" y="343747"/>
                  <a:pt x="152400" y="340360"/>
                </a:cubicBezTo>
                <a:cubicBezTo>
                  <a:pt x="143933" y="342053"/>
                  <a:pt x="133105" y="339335"/>
                  <a:pt x="127000" y="345440"/>
                </a:cubicBezTo>
                <a:cubicBezTo>
                  <a:pt x="116290" y="356150"/>
                  <a:pt x="115081" y="373478"/>
                  <a:pt x="106680" y="386080"/>
                </a:cubicBezTo>
                <a:lnTo>
                  <a:pt x="96520" y="401320"/>
                </a:lnTo>
                <a:cubicBezTo>
                  <a:pt x="98213" y="421640"/>
                  <a:pt x="95603" y="442791"/>
                  <a:pt x="101600" y="462280"/>
                </a:cubicBezTo>
                <a:cubicBezTo>
                  <a:pt x="103175" y="467398"/>
                  <a:pt x="112385" y="464390"/>
                  <a:pt x="116840" y="467360"/>
                </a:cubicBezTo>
                <a:cubicBezTo>
                  <a:pt x="162466" y="497777"/>
                  <a:pt x="91257" y="468992"/>
                  <a:pt x="162560" y="492760"/>
                </a:cubicBezTo>
                <a:lnTo>
                  <a:pt x="177800" y="497840"/>
                </a:lnTo>
                <a:cubicBezTo>
                  <a:pt x="184573" y="496147"/>
                  <a:pt x="195912" y="499384"/>
                  <a:pt x="198120" y="492760"/>
                </a:cubicBezTo>
                <a:cubicBezTo>
                  <a:pt x="200051" y="486968"/>
                  <a:pt x="188955" y="483208"/>
                  <a:pt x="182880" y="482600"/>
                </a:cubicBezTo>
                <a:cubicBezTo>
                  <a:pt x="170966" y="481409"/>
                  <a:pt x="159173" y="485987"/>
                  <a:pt x="147320" y="487680"/>
                </a:cubicBezTo>
                <a:cubicBezTo>
                  <a:pt x="142240" y="492760"/>
                  <a:pt x="136491" y="497249"/>
                  <a:pt x="132080" y="502920"/>
                </a:cubicBezTo>
                <a:cubicBezTo>
                  <a:pt x="124583" y="512559"/>
                  <a:pt x="111760" y="533400"/>
                  <a:pt x="111760" y="533400"/>
                </a:cubicBezTo>
                <a:cubicBezTo>
                  <a:pt x="110067" y="540173"/>
                  <a:pt x="108598" y="547007"/>
                  <a:pt x="106680" y="553720"/>
                </a:cubicBezTo>
                <a:cubicBezTo>
                  <a:pt x="100993" y="573625"/>
                  <a:pt x="93734" y="578627"/>
                  <a:pt x="106680" y="604520"/>
                </a:cubicBezTo>
                <a:cubicBezTo>
                  <a:pt x="109075" y="609309"/>
                  <a:pt x="117131" y="607205"/>
                  <a:pt x="121920" y="609600"/>
                </a:cubicBezTo>
                <a:cubicBezTo>
                  <a:pt x="157002" y="627141"/>
                  <a:pt x="115190" y="614267"/>
                  <a:pt x="157480" y="624840"/>
                </a:cubicBezTo>
                <a:cubicBezTo>
                  <a:pt x="163249" y="601764"/>
                  <a:pt x="166377" y="600731"/>
                  <a:pt x="157480" y="574040"/>
                </a:cubicBezTo>
                <a:cubicBezTo>
                  <a:pt x="155549" y="568248"/>
                  <a:pt x="150707" y="563880"/>
                  <a:pt x="147320" y="558800"/>
                </a:cubicBezTo>
                <a:cubicBezTo>
                  <a:pt x="135467" y="560493"/>
                  <a:pt x="123013" y="559788"/>
                  <a:pt x="111760" y="563880"/>
                </a:cubicBezTo>
                <a:cubicBezTo>
                  <a:pt x="103803" y="566773"/>
                  <a:pt x="97868" y="573610"/>
                  <a:pt x="91440" y="579120"/>
                </a:cubicBezTo>
                <a:cubicBezTo>
                  <a:pt x="70588" y="596993"/>
                  <a:pt x="79684" y="590803"/>
                  <a:pt x="66040" y="614680"/>
                </a:cubicBezTo>
                <a:cubicBezTo>
                  <a:pt x="50284" y="642254"/>
                  <a:pt x="60114" y="617218"/>
                  <a:pt x="50800" y="645160"/>
                </a:cubicBezTo>
                <a:cubicBezTo>
                  <a:pt x="52493" y="663787"/>
                  <a:pt x="53235" y="682525"/>
                  <a:pt x="55880" y="701040"/>
                </a:cubicBezTo>
                <a:cubicBezTo>
                  <a:pt x="56637" y="706341"/>
                  <a:pt x="57990" y="711825"/>
                  <a:pt x="60960" y="716280"/>
                </a:cubicBezTo>
                <a:cubicBezTo>
                  <a:pt x="72091" y="732976"/>
                  <a:pt x="77383" y="729966"/>
                  <a:pt x="91440" y="741680"/>
                </a:cubicBezTo>
                <a:cubicBezTo>
                  <a:pt x="107877" y="755378"/>
                  <a:pt x="106680" y="750382"/>
                  <a:pt x="106680" y="7620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128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6059425" y="3971643"/>
            <a:ext cx="5491035" cy="11015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29056" y="3971643"/>
            <a:ext cx="5120640" cy="11015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829056" y="3063240"/>
            <a:ext cx="10721404" cy="7801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29056" y="1690688"/>
            <a:ext cx="10721404" cy="123369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Reaction-diffusion model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37872" y="1790128"/>
                <a:ext cx="12344983" cy="63395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𝐶𝑎</m:t>
                              </m:r>
                              <m:r>
                                <a:rPr lang="en-US" b="0" i="1" baseline="3000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nor/>
                                </m:rPr>
                                <a:rPr lang="en-US" baseline="30000">
                                  <a:solidFill>
                                    <a:schemeClr val="tx1"/>
                                  </a:solidFill>
                                  <a:latin typeface="Arial" panose="020B0604020202020204" pitchFamily="34" charset="0"/>
                                  <a:cs typeface="Arial" panose="020B0604020202020204" pitchFamily="34" charset="0"/>
                                </a:rPr>
                                <m:t>+</m:t>
                              </m:r>
                            </m:e>
                          </m:d>
                        </m:num>
                        <m:den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𝑓𝑙𝑢𝑥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𝐼𝑃</m:t>
                          </m:r>
                          <m:r>
                            <a:rPr lang="en-US" i="1" baseline="-25000">
                              <a:latin typeface="Cambria Math" panose="02040503050406030204" pitchFamily="18" charset="0"/>
                            </a:rPr>
                            <m:t>3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</m:d>
                      <m:d>
                        <m:d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𝐸𝑅</m:t>
                                  </m:r>
                                </m:sub>
                                <m:sup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bSup>
                            </m:e>
                          </m:d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𝐶𝑎</m:t>
                              </m:r>
                              <m:r>
                                <a:rPr lang="en-US" i="1" baseline="30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m:rPr>
                                  <m:nor/>
                                </m:rPr>
                                <a:rPr lang="en-US" baseline="30000">
                                  <a:solidFill>
                                    <a:schemeClr val="tx1"/>
                                  </a:solidFill>
                                  <a:latin typeface="Arial" panose="020B0604020202020204" pitchFamily="34" charset="0"/>
                                  <a:cs typeface="Arial" panose="020B0604020202020204" pitchFamily="34" charset="0"/>
                                </a:rPr>
                                <m:t>+</m:t>
                              </m:r>
                            </m:e>
                          </m:d>
                        </m:e>
                      </m:d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𝐼𝑃</m:t>
                                  </m:r>
                                  <m:r>
                                    <a:rPr lang="en-US" i="1" baseline="-25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</m:d>
                              <m:r>
                                <a:rPr lang="en-US" i="1" baseline="30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l-GR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sub>
                              </m:sSub>
                              <m:r>
                                <a:rPr lang="en-US" i="1" baseline="30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𝐼𝑃</m:t>
                                  </m:r>
                                  <m:r>
                                    <a:rPr lang="en-US" i="1" baseline="-25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e>
                              </m:d>
                              <m:r>
                                <a:rPr lang="en-US" i="1" baseline="30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den>
                          </m:f>
                        </m:e>
                      </m:d>
                      <m:d>
                        <m:d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𝑏</m:t>
                          </m:r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</m:d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  <m:r>
                                    <a:rPr lang="en-US" i="1" baseline="30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aseline="30000">
                                      <a:solidFill>
                                        <a:schemeClr val="tx1"/>
                                      </a:solidFill>
                                      <a:latin typeface="Arial" panose="020B0604020202020204" pitchFamily="34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</m:e>
                              </m:d>
                            </m:num>
                            <m:den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  <m:r>
                                    <a:rPr lang="en-US" i="1" baseline="300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aseline="30000">
                                      <a:solidFill>
                                        <a:schemeClr val="tx1"/>
                                      </a:solidFill>
                                      <a:latin typeface="Arial" panose="020B0604020202020204" pitchFamily="34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</m:e>
                              </m:d>
                            </m:den>
                          </m:f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5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𝐶𝑎</m:t>
                          </m:r>
                          <m:r>
                            <a:rPr lang="en-US" i="1" baseline="30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baseline="3000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m:t>+</m:t>
                          </m:r>
                        </m:e>
                      </m:d>
                      <m:r>
                        <a:rPr lang="en-US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l-GR" i="1">
                              <a:latin typeface="Cambria Math" panose="02040503050406030204" pitchFamily="18" charset="0"/>
                            </a:rPr>
                            <m:t>𝛾</m:t>
                          </m:r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  <m:r>
                                    <a:rPr lang="en-US" i="1" baseline="30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aseline="30000">
                                      <a:latin typeface="Arial" panose="020B0604020202020204" pitchFamily="34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l-GR" i="1">
                                      <a:latin typeface="Cambria Math" panose="02040503050406030204" pitchFamily="18" charset="0"/>
                                    </a:rPr>
                                    <m:t>𝛾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  <m:r>
                                    <a:rPr lang="en-US" i="1" baseline="300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aseline="30000">
                                      <a:latin typeface="Arial" panose="020B0604020202020204" pitchFamily="34" charset="0"/>
                                      <a:cs typeface="Arial" panose="020B0604020202020204" pitchFamily="34" charset="0"/>
                                    </a:rPr>
                                    <m:t>+</m:t>
                                  </m:r>
                                </m:e>
                              </m:d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𝐶𝑎</m:t>
                          </m:r>
                          <m:r>
                            <a:rPr lang="en-US" i="1" baseline="30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baseline="3000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m:t>+</m:t>
                          </m:r>
                        </m:sub>
                      </m:sSub>
                      <m:sSup>
                        <m:sSup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𝛻</m:t>
                          </m:r>
                        </m:e>
                        <m:sup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𝐶𝑎</m:t>
                          </m:r>
                          <m:r>
                            <a:rPr lang="en-US" i="1" baseline="30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m:rPr>
                              <m:nor/>
                            </m:rPr>
                            <a:rPr lang="en-US" baseline="30000">
                              <a:solidFill>
                                <a:schemeClr val="tx1"/>
                              </a:solidFill>
                              <a:latin typeface="Arial" panose="020B0604020202020204" pitchFamily="34" charset="0"/>
                              <a:cs typeface="Arial" panose="020B0604020202020204" pitchFamily="34" charset="0"/>
                            </a:rPr>
                            <m:t>+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72" y="1790128"/>
                <a:ext cx="12344983" cy="63395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1857820" y="2508884"/>
            <a:ext cx="46629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(1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 IP</a:t>
            </a:r>
            <a:r>
              <a:rPr lang="en-US" sz="14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mediated Ca</a:t>
            </a:r>
            <a:r>
              <a:rPr lang="en-US" sz="1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release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395491" y="2401162"/>
            <a:ext cx="150904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(4)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SERCA </a:t>
            </a:r>
          </a:p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Pump</a:t>
            </a:r>
            <a:r>
              <a:rPr lang="en-US" sz="1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271068" y="2401162"/>
            <a:ext cx="11244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(3)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+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</a:p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Media</a:t>
            </a:r>
            <a:r>
              <a:rPr lang="en-US" sz="14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754864" y="2508884"/>
            <a:ext cx="179559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(5)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Diffusion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14224" y="6281928"/>
            <a:ext cx="121920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[1] 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Bezprozvanny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I, 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Watras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J, 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Ehrlich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BE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(1991) Bell-shaped calcium response curves of Ins(1, 4, 5)P3 and calcium gated channels from endoplasmic reticulum of the cerebellum. Nature </a:t>
            </a: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351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:751–754.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Dupont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G, </a:t>
            </a:r>
            <a:r>
              <a:rPr lang="en-US" altLang="en-US" sz="1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Goldbeter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A (1993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) One-pool model for Ca2+ oscillations involving Ca2+ and inositol 1, 4, 5-trisphosphate as co-agonist for Ca2+ release. Cell Calcium </a:t>
            </a: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14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:311–322. </a:t>
            </a:r>
            <a:endParaRPr lang="en-US" altLang="en-US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[3] </a:t>
            </a:r>
            <a:r>
              <a:rPr lang="en-US" alt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Venance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L, Stella N, Glowinski J, </a:t>
            </a:r>
            <a:r>
              <a:rPr lang="en-US" alt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Giaume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C (1997) Mechanism involved in initiation and propagation of receptor-induced intercellular calcium signaling in cultured rat astrocytes. J </a:t>
            </a:r>
            <a:r>
              <a:rPr lang="en-US" alt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Neurosci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lang="en-US" altLang="en-US" sz="1000" b="1" dirty="0">
                <a:latin typeface="Arial" panose="020B0604020202020204" pitchFamily="34" charset="0"/>
                <a:cs typeface="Arial" panose="020B0604020202020204" pitchFamily="34" charset="0"/>
              </a:rPr>
              <a:t>17</a:t>
            </a:r>
            <a:r>
              <a:rPr lang="en-US" altLang="en-US" sz="1000" dirty="0">
                <a:latin typeface="Arial" panose="020B0604020202020204" pitchFamily="34" charset="0"/>
                <a:cs typeface="Arial" panose="020B0604020202020204" pitchFamily="34" charset="0"/>
              </a:rPr>
              <a:t>:1981–1992</a:t>
            </a:r>
            <a:r>
              <a:rPr lang="en-US" altLang="en-US" sz="10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en-US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0" y="-158530"/>
            <a:ext cx="65" cy="3170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39675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0" y="-158530"/>
            <a:ext cx="65" cy="3170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39675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/>
              <p:cNvSpPr txBox="1"/>
              <p:nvPr/>
            </p:nvSpPr>
            <p:spPr>
              <a:xfrm>
                <a:off x="938784" y="4015109"/>
                <a:ext cx="4903522" cy="5834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𝐼𝑃</m:t>
                              </m:r>
                              <m:r>
                                <a:rPr lang="en-US" i="1" baseline="-25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</m:d>
                        </m:num>
                        <m:den>
                          <m: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𝑃𝐿𝐶</m:t>
                          </m:r>
                        </m:sub>
                      </m:sSub>
                      <m:r>
                        <a:rPr lang="en-US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𝑁</m:t>
                      </m:r>
                      <m:d>
                        <m:d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1,</m:t>
                          </m:r>
                          <m:sSup>
                            <m:sSupPr>
                              <m:ctrlP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l-GR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p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𝐼𝑃</m:t>
                              </m:r>
                              <m:r>
                                <a:rPr lang="en-US" i="1" baseline="-2500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𝐼𝑃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</m:e>
                          </m:d>
                        </m:den>
                      </m:f>
                      <m:r>
                        <a:rPr lang="en-US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𝐼𝑃</m:t>
                          </m:r>
                          <m:r>
                            <a:rPr lang="en-US" i="1" baseline="-25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sSup>
                        <m:sSupPr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𝛻</m:t>
                          </m:r>
                        </m:e>
                        <m:sup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𝐼𝑃</m:t>
                          </m:r>
                          <m:r>
                            <a:rPr lang="en-US" i="1" baseline="-2500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20" name="TextBox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784" y="4015109"/>
                <a:ext cx="4903522" cy="583429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Rectangle 25"/>
          <p:cNvSpPr/>
          <p:nvPr/>
        </p:nvSpPr>
        <p:spPr>
          <a:xfrm>
            <a:off x="3562853" y="4636723"/>
            <a:ext cx="6937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Decay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417669" y="4620382"/>
            <a:ext cx="11464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(7)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Diffusion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Rectangle 4"/>
          <p:cNvSpPr>
            <a:spLocks noChangeArrowheads="1"/>
          </p:cNvSpPr>
          <p:nvPr/>
        </p:nvSpPr>
        <p:spPr bwMode="auto">
          <a:xfrm>
            <a:off x="0" y="-158530"/>
            <a:ext cx="65" cy="3170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39675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/>
              <p:cNvSpPr txBox="1"/>
              <p:nvPr/>
            </p:nvSpPr>
            <p:spPr>
              <a:xfrm>
                <a:off x="938784" y="3090738"/>
                <a:ext cx="7781361" cy="71590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𝐶𝑎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𝐸𝑅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bSup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l-GR" i="1"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  <m:r>
                                        <a:rPr lang="en-US" i="1" baseline="3000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baseline="30000">
                                          <a:latin typeface="Arial" panose="020B0604020202020204" pitchFamily="34" charset="0"/>
                                          <a:cs typeface="Arial" panose="020B0604020202020204" pitchFamily="34" charset="0"/>
                                        </a:rPr>
                                        <m:t>+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l-GR" i="1">
                                          <a:latin typeface="Cambria Math" panose="02040503050406030204" pitchFamily="18" charset="0"/>
                                        </a:rPr>
                                        <m:t>𝛾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  <m:r>
                                        <a:rPr lang="en-US" i="1" baseline="3000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baseline="30000">
                                          <a:latin typeface="Arial" panose="020B0604020202020204" pitchFamily="34" charset="0"/>
                                          <a:cs typeface="Arial" panose="020B0604020202020204" pitchFamily="34" charset="0"/>
                                        </a:rPr>
                                        <m:t>+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𝑓𝑙𝑢𝑥</m:t>
                              </m:r>
                            </m:sub>
                          </m:sSub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𝐼𝑃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𝐼𝑃</m:t>
                                      </m:r>
                                      <m:r>
                                        <a:rPr lang="en-US" i="1" baseline="-2500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e>
                                  </m:d>
                                  <m:r>
                                    <a:rPr lang="en-US" i="1" baseline="300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l-GR" i="1">
                                          <a:latin typeface="Cambria Math" panose="02040503050406030204" pitchFamily="18" charset="0"/>
                                        </a:rPr>
                                        <m:t>𝜇</m:t>
                                      </m:r>
                                    </m:sub>
                                  </m:sSub>
                                  <m:r>
                                    <a:rPr lang="en-US" i="1" baseline="300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𝐼𝑃</m:t>
                                      </m:r>
                                      <m:r>
                                        <a:rPr lang="en-US" i="1" baseline="-25000">
                                          <a:latin typeface="Cambria Math" panose="02040503050406030204" pitchFamily="18" charset="0"/>
                                        </a:rPr>
                                        <m:t>3</m:t>
                                      </m:r>
                                    </m:e>
                                  </m:d>
                                  <m:r>
                                    <a:rPr lang="en-US" i="1" baseline="3000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den>
                              </m:f>
                            </m:e>
                          </m:d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</m:e>
                                  </m:d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  <m:r>
                                        <a:rPr lang="en-US" i="1" baseline="3000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baseline="30000">
                                          <a:latin typeface="Arial" panose="020B0604020202020204" pitchFamily="34" charset="0"/>
                                          <a:cs typeface="Arial" panose="020B0604020202020204" pitchFamily="34" charset="0"/>
                                        </a:rPr>
                                        <m:t>+</m:t>
                                      </m:r>
                                    </m:e>
                                  </m:d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  <m:r>
                                        <a:rPr lang="en-US" i="1" baseline="3000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baseline="30000">
                                          <a:latin typeface="Arial" panose="020B0604020202020204" pitchFamily="34" charset="0"/>
                                          <a:cs typeface="Arial" panose="020B0604020202020204" pitchFamily="34" charset="0"/>
                                        </a:rPr>
                                        <m:t>+</m:t>
                                      </m:r>
                                    </m:e>
                                  </m:d>
                                </m:den>
                              </m:f>
                            </m:e>
                          </m:d>
                        </m:e>
                      </m:d>
                    </m:oMath>
                  </m:oMathPara>
                </a14:m>
                <a:endParaRPr lang="en-US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1" name="TextBox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8784" y="3090738"/>
                <a:ext cx="7781361" cy="715902"/>
              </a:xfrm>
              <a:prstGeom prst="rect">
                <a:avLst/>
              </a:prstGeom>
              <a:blipFill rotWithShape="0">
                <a:blip r:embed="rId5"/>
                <a:stretch>
                  <a:fillRect b="-8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ectangle 31"/>
          <p:cNvSpPr/>
          <p:nvPr/>
        </p:nvSpPr>
        <p:spPr>
          <a:xfrm>
            <a:off x="8843322" y="3186073"/>
            <a:ext cx="25913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ER Calcium store (derived from conservation of matter)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Box 32"/>
              <p:cNvSpPr txBox="1"/>
              <p:nvPr/>
            </p:nvSpPr>
            <p:spPr>
              <a:xfrm>
                <a:off x="7109492" y="4015109"/>
                <a:ext cx="3848746" cy="6380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𝐼𝑃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d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6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Sup>
                                <m:sSub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num>
                            <m:den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Sup>
                                    <m:sSubSup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𝐾</m:t>
                                      </m:r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  <m:sup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𝐶𝑎</m:t>
                                      </m:r>
                                      <m:r>
                                        <a:rPr lang="en-US" i="1" baseline="3000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m:rPr>
                                          <m:nor/>
                                        </m:rPr>
                                        <a:rPr lang="en-US" baseline="30000">
                                          <a:latin typeface="Arial" panose="020B0604020202020204" pitchFamily="34" charset="0"/>
                                          <a:cs typeface="Arial" panose="020B0604020202020204" pitchFamily="34" charset="0"/>
                                        </a:rPr>
                                        <m:t>+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𝐼𝑃</m:t>
                              </m:r>
                              <m:r>
                                <a:rPr lang="en-US" i="1" baseline="-25000"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</m:d>
                        </m:e>
                      </m:d>
                    </m:oMath>
                  </m:oMathPara>
                </a14:m>
                <a:endParaRPr lang="en-U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3" name="TextBox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9492" y="4015109"/>
                <a:ext cx="3848746" cy="638060"/>
              </a:xfrm>
              <a:prstGeom prst="rect">
                <a:avLst/>
              </a:prstGeom>
              <a:blipFill rotWithShape="0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Rectangle 33"/>
          <p:cNvSpPr/>
          <p:nvPr/>
        </p:nvSpPr>
        <p:spPr>
          <a:xfrm>
            <a:off x="7395039" y="4712358"/>
            <a:ext cx="325762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(8) Calcium-mediated IP</a:t>
            </a:r>
            <a:r>
              <a:rPr lang="en-US" sz="1400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R inactivation</a:t>
            </a:r>
            <a:endParaRPr lang="en-US" sz="14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30009" y="4529001"/>
            <a:ext cx="16278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(6)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PLC term 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with stochastic noise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210364" y="2401162"/>
            <a:ext cx="132340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(2</a:t>
            </a:r>
            <a:r>
              <a:rPr lang="en-US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) Constant leak</a:t>
            </a:r>
            <a:r>
              <a:rPr lang="en-US" sz="14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1400" baseline="30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83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2208" y="2697480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OTHER SLIDES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613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3-09-26 at 3.54.01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840736" y="1731584"/>
            <a:ext cx="2028133" cy="2028133"/>
          </a:xfrm>
          <a:prstGeom prst="rect">
            <a:avLst/>
          </a:prstGeom>
        </p:spPr>
      </p:pic>
      <p:pic>
        <p:nvPicPr>
          <p:cNvPr id="10" name="Picture 9" descr="Screen Shot 2013-09-26 at 3.58.43 PM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458037" y="1685544"/>
            <a:ext cx="2033925" cy="2029968"/>
          </a:xfrm>
          <a:prstGeom prst="rect">
            <a:avLst/>
          </a:prstGeom>
        </p:spPr>
      </p:pic>
      <p:pic>
        <p:nvPicPr>
          <p:cNvPr id="11" name="Picture 10" descr="Screen Shot 2013-09-26 at 4.02.57 PM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095837" y="1685544"/>
            <a:ext cx="2045889" cy="2029968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3195868" y="1286507"/>
            <a:ext cx="1313160" cy="369324"/>
          </a:xfrm>
          <a:prstGeom prst="rect">
            <a:avLst/>
          </a:prstGeom>
          <a:noFill/>
        </p:spPr>
        <p:txBody>
          <a:bodyPr wrap="none" lIns="91430" tIns="45716" rIns="91430" bIns="45716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Gill Sans"/>
                <a:cs typeface="Arial" panose="020B0604020202020204" pitchFamily="34" charset="0"/>
              </a:rPr>
              <a:t>Whole disc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586946" y="1286507"/>
            <a:ext cx="992559" cy="369324"/>
          </a:xfrm>
          <a:prstGeom prst="rect">
            <a:avLst/>
          </a:prstGeom>
          <a:noFill/>
        </p:spPr>
        <p:txBody>
          <a:bodyPr wrap="none" lIns="91430" tIns="45716" rIns="91430" bIns="45716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Gill Sans"/>
                <a:cs typeface="Arial" panose="020B0604020202020204" pitchFamily="34" charset="0"/>
              </a:rPr>
              <a:t>Anterior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921011" y="1286507"/>
            <a:ext cx="1107975" cy="369324"/>
          </a:xfrm>
          <a:prstGeom prst="rect">
            <a:avLst/>
          </a:prstGeom>
          <a:noFill/>
        </p:spPr>
        <p:txBody>
          <a:bodyPr wrap="none" lIns="91430" tIns="45716" rIns="91430" bIns="45716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Gill Sans"/>
                <a:cs typeface="Arial" panose="020B0604020202020204" pitchFamily="34" charset="0"/>
              </a:rPr>
              <a:t>Posterior</a:t>
            </a:r>
          </a:p>
        </p:txBody>
      </p:sp>
      <p:pic>
        <p:nvPicPr>
          <p:cNvPr id="3" name="Picture 2" descr="CalciumTimePlot_092013_D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3816" y="3819144"/>
            <a:ext cx="7778820" cy="3048000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Domain specificity of Ca</a:t>
            </a:r>
            <a:r>
              <a:rPr lang="en-US" baseline="30000" dirty="0">
                <a:latin typeface="Arial" panose="020B0604020202020204" pitchFamily="34" charset="0"/>
                <a:cs typeface="Arial" panose="020B0604020202020204" pitchFamily="34" charset="0"/>
              </a:rPr>
              <a:t>2+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transients</a:t>
            </a:r>
          </a:p>
        </p:txBody>
      </p:sp>
    </p:spTree>
    <p:extLst>
      <p:ext uri="{BB962C8B-B14F-4D97-AF65-F5344CB8AC3E}">
        <p14:creationId xmlns:p14="http://schemas.microsoft.com/office/powerpoint/2010/main" val="2776105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Minor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perturbations sufficient for generation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of self-propagating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waves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521696" y="647546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4000 to 5000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576" y="2464309"/>
            <a:ext cx="2939795" cy="29397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17034" y="2464306"/>
            <a:ext cx="1183337" cy="369332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l-GR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σ</a:t>
            </a:r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0.000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820" y="2464309"/>
            <a:ext cx="2939795" cy="293979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426234" y="2464306"/>
            <a:ext cx="1311578" cy="369332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l-GR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σ</a:t>
            </a:r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0.0075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063" y="2464307"/>
            <a:ext cx="2939797" cy="293979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673282" y="2464306"/>
            <a:ext cx="1311578" cy="369332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l-GR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σ</a:t>
            </a:r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0.0960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16200000">
            <a:off x="879471" y="3913797"/>
            <a:ext cx="694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414272" y="2300347"/>
            <a:ext cx="0" cy="35112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414272" y="2300347"/>
            <a:ext cx="983894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333744" y="1966942"/>
            <a:ext cx="969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Position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134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A/P boundary penetrance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741427" y="4234012"/>
            <a:ext cx="694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285653" y="1867599"/>
            <a:ext cx="0" cy="4700968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285653" y="1867599"/>
            <a:ext cx="470794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333909" y="1533940"/>
            <a:ext cx="1097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Position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42304" y="2044510"/>
            <a:ext cx="4851456" cy="438413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740" y="2044510"/>
            <a:ext cx="4384227" cy="438422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497592" y="2059014"/>
            <a:ext cx="1330814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200" b="1" baseline="-25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2.00 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460365" y="2027901"/>
            <a:ext cx="1330814" cy="276999"/>
          </a:xfrm>
          <a:prstGeom prst="rect">
            <a:avLst/>
          </a:prstGeom>
          <a:solidFill>
            <a:schemeClr val="tx1">
              <a:alpha val="47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200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US" sz="1200" b="1" baseline="-250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8.00 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</a:t>
            </a:r>
            <a:r>
              <a:rPr lang="en-US" sz="12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r>
              <a:rPr lang="en-US" sz="1200" b="1" baseline="300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-3</a:t>
            </a:r>
            <a:endParaRPr lang="en-US" sz="1200" b="1" baseline="30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654652" y="5844506"/>
            <a:ext cx="1197764" cy="369332"/>
          </a:xfrm>
          <a:prstGeom prst="rect">
            <a:avLst/>
          </a:prstGeom>
          <a:solidFill>
            <a:schemeClr val="tx1">
              <a:alpha val="36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Posterior</a:t>
            </a:r>
            <a:endParaRPr lang="en-US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572304" y="5851809"/>
            <a:ext cx="1082348" cy="369332"/>
          </a:xfrm>
          <a:prstGeom prst="rect">
            <a:avLst/>
          </a:prstGeom>
          <a:solidFill>
            <a:schemeClr val="tx1">
              <a:alpha val="36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Anterior</a:t>
            </a:r>
            <a:endParaRPr lang="en-US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" name="Straight Connector 9"/>
          <p:cNvCxnSpPr>
            <a:stCxn id="14" idx="0"/>
          </p:cNvCxnSpPr>
          <p:nvPr/>
        </p:nvCxnSpPr>
        <p:spPr>
          <a:xfrm flipH="1">
            <a:off x="3639625" y="2044510"/>
            <a:ext cx="8229" cy="4384227"/>
          </a:xfrm>
          <a:prstGeom prst="line">
            <a:avLst/>
          </a:prstGeom>
          <a:ln w="41275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755230" y="5844506"/>
            <a:ext cx="1197764" cy="369332"/>
          </a:xfrm>
          <a:prstGeom prst="rect">
            <a:avLst/>
          </a:prstGeom>
          <a:solidFill>
            <a:schemeClr val="tx1">
              <a:alpha val="36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Posterior</a:t>
            </a:r>
            <a:endParaRPr lang="en-US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684446" y="5844506"/>
            <a:ext cx="1082348" cy="369332"/>
          </a:xfrm>
          <a:prstGeom prst="rect">
            <a:avLst/>
          </a:prstGeom>
          <a:solidFill>
            <a:schemeClr val="tx1">
              <a:alpha val="36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Anterior</a:t>
            </a:r>
            <a:endParaRPr lang="en-US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8747001" y="1984137"/>
            <a:ext cx="8229" cy="4384227"/>
          </a:xfrm>
          <a:prstGeom prst="line">
            <a:avLst/>
          </a:prstGeom>
          <a:ln w="41275">
            <a:solidFill>
              <a:srgbClr val="FFFF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8180832" y="4453128"/>
            <a:ext cx="1170432" cy="146304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8782562" y="3611880"/>
            <a:ext cx="641854" cy="3657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8785830" y="5330952"/>
            <a:ext cx="641854" cy="36576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981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Molecular mechanism of calcium propagation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5827640" y="4046925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4014765" y="6458906"/>
            <a:ext cx="4073975" cy="47481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6" name="Straight Connector 5"/>
          <p:cNvCxnSpPr/>
          <p:nvPr/>
        </p:nvCxnSpPr>
        <p:spPr>
          <a:xfrm>
            <a:off x="1706880" y="2604580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7" name="Terminator 36"/>
          <p:cNvSpPr/>
          <p:nvPr/>
        </p:nvSpPr>
        <p:spPr>
          <a:xfrm>
            <a:off x="5022528" y="5249492"/>
            <a:ext cx="2317149" cy="909280"/>
          </a:xfrm>
          <a:prstGeom prst="flowChartTerminator">
            <a:avLst/>
          </a:prstGeom>
          <a:solidFill>
            <a:srgbClr val="EEECE1">
              <a:lumMod val="50000"/>
            </a:srgbClr>
          </a:solidFill>
          <a:ln w="9525" cap="flat" cmpd="sng" algn="ctr">
            <a:solidFill>
              <a:sysClr val="windowText" lastClr="0000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644640" y="5133880"/>
            <a:ext cx="270860" cy="253209"/>
            <a:chOff x="5657676" y="4425629"/>
            <a:chExt cx="270860" cy="253209"/>
          </a:xfrm>
        </p:grpSpPr>
        <p:sp>
          <p:nvSpPr>
            <p:cNvPr id="9" name="Process 76"/>
            <p:cNvSpPr/>
            <p:nvPr/>
          </p:nvSpPr>
          <p:spPr>
            <a:xfrm>
              <a:off x="5693995" y="442562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rgbClr val="EEECE1">
                    <a:lumMod val="25000"/>
                  </a:srgbClr>
                </a:gs>
                <a:gs pos="79000">
                  <a:srgbClr val="EEECE1">
                    <a:lumMod val="25000"/>
                  </a:srgbClr>
                </a:gs>
                <a:gs pos="50000">
                  <a:srgbClr val="EEECE1">
                    <a:lumMod val="50000"/>
                  </a:srgbClr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Process 77"/>
            <p:cNvSpPr/>
            <p:nvPr/>
          </p:nvSpPr>
          <p:spPr>
            <a:xfrm flipH="1">
              <a:off x="5856290" y="4425629"/>
              <a:ext cx="72246" cy="253209"/>
            </a:xfrm>
            <a:prstGeom prst="flowChartProcess">
              <a:avLst/>
            </a:prstGeom>
            <a:solidFill>
              <a:srgbClr val="EEECE1">
                <a:lumMod val="25000"/>
              </a:srgbClr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Process 78"/>
            <p:cNvSpPr/>
            <p:nvPr/>
          </p:nvSpPr>
          <p:spPr>
            <a:xfrm>
              <a:off x="5657676" y="4425629"/>
              <a:ext cx="72638" cy="253209"/>
            </a:xfrm>
            <a:prstGeom prst="flowChartProcess">
              <a:avLst/>
            </a:prstGeom>
            <a:solidFill>
              <a:srgbClr val="EEECE1">
                <a:lumMod val="25000"/>
              </a:srgbClr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5211750" y="5886546"/>
            <a:ext cx="517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52829" y="5020155"/>
            <a:ext cx="5762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kumimoji="0" lang="en-US" sz="1400" b="1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3398808" y="3124054"/>
            <a:ext cx="0" cy="3004738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15" name="Oval 14"/>
          <p:cNvSpPr/>
          <p:nvPr/>
        </p:nvSpPr>
        <p:spPr>
          <a:xfrm rot="16200000">
            <a:off x="3089781" y="4597452"/>
            <a:ext cx="577600" cy="555520"/>
          </a:xfrm>
          <a:prstGeom prst="ellipse">
            <a:avLst/>
          </a:prstGeom>
          <a:gradFill flip="none" rotWithShape="1">
            <a:gsLst>
              <a:gs pos="14000">
                <a:srgbClr val="201B9C"/>
              </a:gs>
              <a:gs pos="54000">
                <a:srgbClr val="3366FF"/>
              </a:gs>
              <a:gs pos="97000">
                <a:srgbClr val="201B9C"/>
              </a:gs>
            </a:gsLst>
            <a:lin ang="16200000" scaled="0"/>
            <a:tileRect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 rot="16200000">
            <a:off x="3508021" y="4597452"/>
            <a:ext cx="577600" cy="555520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 rot="16200000">
            <a:off x="3315277" y="4877717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 rot="16200000">
            <a:off x="3315277" y="4461294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5657088" y="5129121"/>
            <a:ext cx="270860" cy="253209"/>
            <a:chOff x="4502367" y="4415989"/>
            <a:chExt cx="270860" cy="253209"/>
          </a:xfrm>
        </p:grpSpPr>
        <p:sp>
          <p:nvSpPr>
            <p:cNvPr id="20" name="Process 104"/>
            <p:cNvSpPr/>
            <p:nvPr/>
          </p:nvSpPr>
          <p:spPr>
            <a:xfrm>
              <a:off x="4538687" y="441598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rgbClr val="54A870"/>
                </a:gs>
                <a:gs pos="79000">
                  <a:srgbClr val="54A870"/>
                </a:gs>
                <a:gs pos="51000">
                  <a:srgbClr val="67FCBC"/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Process 105"/>
            <p:cNvSpPr/>
            <p:nvPr/>
          </p:nvSpPr>
          <p:spPr>
            <a:xfrm flipH="1">
              <a:off x="4700981" y="4415989"/>
              <a:ext cx="72246" cy="253209"/>
            </a:xfrm>
            <a:prstGeom prst="flowChartProcess">
              <a:avLst/>
            </a:prstGeom>
            <a:solidFill>
              <a:srgbClr val="42C47D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Process 106"/>
            <p:cNvSpPr/>
            <p:nvPr/>
          </p:nvSpPr>
          <p:spPr>
            <a:xfrm>
              <a:off x="4502367" y="4415989"/>
              <a:ext cx="72638" cy="253209"/>
            </a:xfrm>
            <a:prstGeom prst="flowChartProcess">
              <a:avLst/>
            </a:prstGeom>
            <a:solidFill>
              <a:srgbClr val="42C47D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23" name="Straight Connector 22"/>
          <p:cNvCxnSpPr/>
          <p:nvPr/>
        </p:nvCxnSpPr>
        <p:spPr>
          <a:xfrm flipH="1">
            <a:off x="8555580" y="3141988"/>
            <a:ext cx="29768" cy="2953496"/>
          </a:xfrm>
          <a:prstGeom prst="line">
            <a:avLst/>
          </a:pr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24" name="Freeform 23"/>
          <p:cNvSpPr/>
          <p:nvPr/>
        </p:nvSpPr>
        <p:spPr>
          <a:xfrm>
            <a:off x="2811555" y="2589192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Freeform 24"/>
          <p:cNvSpPr/>
          <p:nvPr/>
        </p:nvSpPr>
        <p:spPr>
          <a:xfrm flipH="1">
            <a:off x="3398808" y="2619959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7998095" y="2596352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Freeform 26"/>
          <p:cNvSpPr/>
          <p:nvPr/>
        </p:nvSpPr>
        <p:spPr>
          <a:xfrm flipH="1" flipV="1">
            <a:off x="3398806" y="5888885"/>
            <a:ext cx="657950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Freeform 27"/>
          <p:cNvSpPr/>
          <p:nvPr/>
        </p:nvSpPr>
        <p:spPr>
          <a:xfrm flipV="1">
            <a:off x="7968327" y="5836137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9172600" y="2586480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0" name="Freeform 29"/>
          <p:cNvSpPr/>
          <p:nvPr/>
        </p:nvSpPr>
        <p:spPr>
          <a:xfrm flipH="1">
            <a:off x="8585348" y="2569123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9142832" y="6451713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2" name="Freeform 31"/>
          <p:cNvSpPr/>
          <p:nvPr/>
        </p:nvSpPr>
        <p:spPr>
          <a:xfrm flipH="1" flipV="1">
            <a:off x="8570389" y="5836775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718491" y="6506387"/>
            <a:ext cx="1093064" cy="0"/>
          </a:xfrm>
          <a:prstGeom prst="line">
            <a:avLst/>
          </a:prstGeom>
          <a:noFill/>
          <a:ln w="63500" cap="rnd" cmpd="sng" algn="ctr">
            <a:solidFill>
              <a:srgbClr val="C0504D">
                <a:lumMod val="60000"/>
                <a:lumOff val="40000"/>
              </a:srgbClr>
            </a:solidFill>
            <a:prstDash val="solid"/>
            <a:round/>
            <a:tailEnd type="none"/>
          </a:ln>
          <a:effectLst/>
        </p:spPr>
      </p:cxnSp>
      <p:sp>
        <p:nvSpPr>
          <p:cNvPr id="34" name="Freeform 33"/>
          <p:cNvSpPr/>
          <p:nvPr/>
        </p:nvSpPr>
        <p:spPr>
          <a:xfrm flipV="1">
            <a:off x="2811554" y="5888886"/>
            <a:ext cx="587252" cy="633839"/>
          </a:xfrm>
          <a:custGeom>
            <a:avLst/>
            <a:gdLst>
              <a:gd name="connsiteX0" fmla="*/ 0 w 371628"/>
              <a:gd name="connsiteY0" fmla="*/ 10340 h 401109"/>
              <a:gd name="connsiteX1" fmla="*/ 224692 w 371628"/>
              <a:gd name="connsiteY1" fmla="*/ 10340 h 401109"/>
              <a:gd name="connsiteX2" fmla="*/ 351692 w 371628"/>
              <a:gd name="connsiteY2" fmla="*/ 117801 h 401109"/>
              <a:gd name="connsiteX3" fmla="*/ 371230 w 371628"/>
              <a:gd name="connsiteY3" fmla="*/ 401109 h 401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1628" h="401109">
                <a:moveTo>
                  <a:pt x="0" y="10340"/>
                </a:moveTo>
                <a:cubicBezTo>
                  <a:pt x="83038" y="1385"/>
                  <a:pt x="166077" y="-7570"/>
                  <a:pt x="224692" y="10340"/>
                </a:cubicBezTo>
                <a:cubicBezTo>
                  <a:pt x="283307" y="28250"/>
                  <a:pt x="327269" y="52673"/>
                  <a:pt x="351692" y="117801"/>
                </a:cubicBezTo>
                <a:cubicBezTo>
                  <a:pt x="376115" y="182929"/>
                  <a:pt x="371230" y="350635"/>
                  <a:pt x="371230" y="401109"/>
                </a:cubicBezTo>
              </a:path>
            </a:pathLst>
          </a:custGeom>
          <a:noFill/>
          <a:ln w="63500" cap="flat" cmpd="sng" algn="ctr">
            <a:solidFill>
              <a:srgbClr val="C0504D">
                <a:lumMod val="60000"/>
                <a:lumOff val="4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 rot="5400000">
            <a:off x="8243895" y="4626446"/>
            <a:ext cx="577600" cy="555520"/>
          </a:xfrm>
          <a:prstGeom prst="ellipse">
            <a:avLst/>
          </a:prstGeom>
          <a:gradFill flip="none" rotWithShape="1">
            <a:gsLst>
              <a:gs pos="14000">
                <a:srgbClr val="201B9C"/>
              </a:gs>
              <a:gs pos="54000">
                <a:srgbClr val="3366FF"/>
              </a:gs>
              <a:gs pos="97000">
                <a:srgbClr val="201B9C"/>
              </a:gs>
            </a:gsLst>
            <a:lin ang="16200000" scaled="0"/>
            <a:tileRect/>
          </a:gra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 rot="5400000">
            <a:off x="7957288" y="4626446"/>
            <a:ext cx="577600" cy="555520"/>
          </a:xfrm>
          <a:prstGeom prst="ellipse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Oval 36"/>
          <p:cNvSpPr/>
          <p:nvPr/>
        </p:nvSpPr>
        <p:spPr>
          <a:xfrm rot="5400000">
            <a:off x="8434820" y="4490288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Oval 37"/>
          <p:cNvSpPr/>
          <p:nvPr/>
        </p:nvSpPr>
        <p:spPr>
          <a:xfrm rot="5400000">
            <a:off x="8434820" y="4906711"/>
            <a:ext cx="161177" cy="411411"/>
          </a:xfrm>
          <a:prstGeom prst="ellipse">
            <a:avLst/>
          </a:prstGeom>
          <a:solidFill>
            <a:srgbClr val="3366FF"/>
          </a:solidFill>
          <a:ln w="6350" cap="flat" cmpd="sng" algn="ctr">
            <a:solidFill>
              <a:srgbClr val="0000FF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902293" y="4979991"/>
            <a:ext cx="856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SERCA</a:t>
            </a:r>
          </a:p>
        </p:txBody>
      </p:sp>
      <p:sp>
        <p:nvSpPr>
          <p:cNvPr id="40" name="Freeform 39"/>
          <p:cNvSpPr/>
          <p:nvPr/>
        </p:nvSpPr>
        <p:spPr>
          <a:xfrm>
            <a:off x="3968313" y="2599459"/>
            <a:ext cx="4089478" cy="259127"/>
          </a:xfrm>
          <a:custGeom>
            <a:avLst/>
            <a:gdLst>
              <a:gd name="connsiteX0" fmla="*/ 0 w 2587924"/>
              <a:gd name="connsiteY0" fmla="*/ 17253 h 163982"/>
              <a:gd name="connsiteX1" fmla="*/ 1181819 w 2587924"/>
              <a:gd name="connsiteY1" fmla="*/ 163902 h 163982"/>
              <a:gd name="connsiteX2" fmla="*/ 2587924 w 2587924"/>
              <a:gd name="connsiteY2" fmla="*/ 0 h 163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87924" h="163982">
                <a:moveTo>
                  <a:pt x="0" y="17253"/>
                </a:moveTo>
                <a:cubicBezTo>
                  <a:pt x="375249" y="92015"/>
                  <a:pt x="750498" y="166777"/>
                  <a:pt x="1181819" y="163902"/>
                </a:cubicBezTo>
                <a:cubicBezTo>
                  <a:pt x="1613140" y="161027"/>
                  <a:pt x="2100532" y="80513"/>
                  <a:pt x="2587924" y="0"/>
                </a:cubicBezTo>
              </a:path>
            </a:pathLst>
          </a:custGeom>
          <a:noFill/>
          <a:ln w="63500">
            <a:solidFill>
              <a:srgbClr val="D9969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5765863" y="2438400"/>
            <a:ext cx="0" cy="290622"/>
          </a:xfrm>
          <a:prstGeom prst="straightConnector1">
            <a:avLst/>
          </a:prstGeom>
          <a:ln w="53975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6116630" y="2438400"/>
            <a:ext cx="0" cy="290622"/>
          </a:xfrm>
          <a:prstGeom prst="straightConnector1">
            <a:avLst/>
          </a:prstGeom>
          <a:ln w="53975">
            <a:solidFill>
              <a:schemeClr val="accent2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/>
          <p:cNvSpPr/>
          <p:nvPr/>
        </p:nvSpPr>
        <p:spPr>
          <a:xfrm>
            <a:off x="6876443" y="3779327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2188032" y="5030548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9000848" y="5117759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7530070" y="5164488"/>
            <a:ext cx="1059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Gap Junction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7" name="TextBox 46"/>
              <p:cNvSpPr txBox="1"/>
              <p:nvPr/>
            </p:nvSpPr>
            <p:spPr>
              <a:xfrm>
                <a:off x="5953500" y="5576706"/>
                <a:ext cx="553806" cy="28225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𝐶𝑎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𝐸𝑅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2+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7" name="TextBox 4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3500" y="5576706"/>
                <a:ext cx="553806" cy="282257"/>
              </a:xfrm>
              <a:prstGeom prst="rect">
                <a:avLst/>
              </a:prstGeom>
              <a:blipFill rotWithShape="0">
                <a:blip r:embed="rId2"/>
                <a:stretch>
                  <a:fillRect l="-10000" t="-2174" r="-3333" b="-173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8" name="Freeform 47"/>
          <p:cNvSpPr/>
          <p:nvPr/>
        </p:nvSpPr>
        <p:spPr>
          <a:xfrm>
            <a:off x="6416040" y="4556760"/>
            <a:ext cx="354512" cy="1158240"/>
          </a:xfrm>
          <a:custGeom>
            <a:avLst/>
            <a:gdLst>
              <a:gd name="connsiteX0" fmla="*/ 160020 w 354512"/>
              <a:gd name="connsiteY0" fmla="*/ 1158240 h 1158240"/>
              <a:gd name="connsiteX1" fmla="*/ 327660 w 354512"/>
              <a:gd name="connsiteY1" fmla="*/ 1036320 h 1158240"/>
              <a:gd name="connsiteX2" fmla="*/ 320040 w 354512"/>
              <a:gd name="connsiteY2" fmla="*/ 434340 h 1158240"/>
              <a:gd name="connsiteX3" fmla="*/ 0 w 354512"/>
              <a:gd name="connsiteY3" fmla="*/ 0 h 115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4512" h="1158240">
                <a:moveTo>
                  <a:pt x="160020" y="1158240"/>
                </a:moveTo>
                <a:cubicBezTo>
                  <a:pt x="230505" y="1157605"/>
                  <a:pt x="300990" y="1156970"/>
                  <a:pt x="327660" y="1036320"/>
                </a:cubicBezTo>
                <a:cubicBezTo>
                  <a:pt x="354330" y="915670"/>
                  <a:pt x="374650" y="607060"/>
                  <a:pt x="320040" y="434340"/>
                </a:cubicBezTo>
                <a:cubicBezTo>
                  <a:pt x="265430" y="261620"/>
                  <a:pt x="132715" y="130810"/>
                  <a:pt x="0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48"/>
          <p:cNvSpPr/>
          <p:nvPr/>
        </p:nvSpPr>
        <p:spPr>
          <a:xfrm>
            <a:off x="5796237" y="4648200"/>
            <a:ext cx="139743" cy="1089660"/>
          </a:xfrm>
          <a:custGeom>
            <a:avLst/>
            <a:gdLst>
              <a:gd name="connsiteX0" fmla="*/ 109263 w 139743"/>
              <a:gd name="connsiteY0" fmla="*/ 0 h 1089660"/>
              <a:gd name="connsiteX1" fmla="*/ 10203 w 139743"/>
              <a:gd name="connsiteY1" fmla="*/ 350520 h 1089660"/>
              <a:gd name="connsiteX2" fmla="*/ 17823 w 139743"/>
              <a:gd name="connsiteY2" fmla="*/ 929640 h 1089660"/>
              <a:gd name="connsiteX3" fmla="*/ 139743 w 139743"/>
              <a:gd name="connsiteY3" fmla="*/ 1089660 h 108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43" h="1089660">
                <a:moveTo>
                  <a:pt x="109263" y="0"/>
                </a:moveTo>
                <a:cubicBezTo>
                  <a:pt x="67353" y="97790"/>
                  <a:pt x="25443" y="195580"/>
                  <a:pt x="10203" y="350520"/>
                </a:cubicBezTo>
                <a:cubicBezTo>
                  <a:pt x="-5037" y="505460"/>
                  <a:pt x="-3767" y="806450"/>
                  <a:pt x="17823" y="929640"/>
                </a:cubicBezTo>
                <a:cubicBezTo>
                  <a:pt x="39413" y="1052830"/>
                  <a:pt x="139743" y="1089660"/>
                  <a:pt x="139743" y="108966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6566551" y="4558056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4330385" y="1776177"/>
            <a:ext cx="577980" cy="57798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Ca</a:t>
            </a:r>
            <a:r>
              <a:rPr lang="en-US" sz="1400" b="1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2+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Freeform 51"/>
          <p:cNvSpPr/>
          <p:nvPr/>
        </p:nvSpPr>
        <p:spPr>
          <a:xfrm>
            <a:off x="4518660" y="2438400"/>
            <a:ext cx="1203960" cy="1790700"/>
          </a:xfrm>
          <a:custGeom>
            <a:avLst/>
            <a:gdLst>
              <a:gd name="connsiteX0" fmla="*/ 0 w 1203960"/>
              <a:gd name="connsiteY0" fmla="*/ 0 h 1790700"/>
              <a:gd name="connsiteX1" fmla="*/ 30480 w 1203960"/>
              <a:gd name="connsiteY1" fmla="*/ 640080 h 1790700"/>
              <a:gd name="connsiteX2" fmla="*/ 121920 w 1203960"/>
              <a:gd name="connsiteY2" fmla="*/ 1135380 h 1790700"/>
              <a:gd name="connsiteX3" fmla="*/ 373380 w 1203960"/>
              <a:gd name="connsiteY3" fmla="*/ 1394460 h 1790700"/>
              <a:gd name="connsiteX4" fmla="*/ 1203960 w 1203960"/>
              <a:gd name="connsiteY4" fmla="*/ 1790700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1790700">
                <a:moveTo>
                  <a:pt x="0" y="0"/>
                </a:moveTo>
                <a:cubicBezTo>
                  <a:pt x="5080" y="225425"/>
                  <a:pt x="10160" y="450850"/>
                  <a:pt x="30480" y="640080"/>
                </a:cubicBezTo>
                <a:cubicBezTo>
                  <a:pt x="50800" y="829310"/>
                  <a:pt x="64770" y="1009650"/>
                  <a:pt x="121920" y="1135380"/>
                </a:cubicBezTo>
                <a:cubicBezTo>
                  <a:pt x="179070" y="1261110"/>
                  <a:pt x="193040" y="1285240"/>
                  <a:pt x="373380" y="1394460"/>
                </a:cubicBezTo>
                <a:cubicBezTo>
                  <a:pt x="553720" y="1503680"/>
                  <a:pt x="878840" y="1647190"/>
                  <a:pt x="1203960" y="179070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4536232" y="3076279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4" name="Group 53"/>
          <p:cNvGrpSpPr/>
          <p:nvPr/>
        </p:nvGrpSpPr>
        <p:grpSpPr>
          <a:xfrm>
            <a:off x="4927587" y="2683669"/>
            <a:ext cx="270860" cy="253209"/>
            <a:chOff x="4502367" y="4415989"/>
            <a:chExt cx="270860" cy="253209"/>
          </a:xfrm>
        </p:grpSpPr>
        <p:sp>
          <p:nvSpPr>
            <p:cNvPr id="55" name="Process 104"/>
            <p:cNvSpPr/>
            <p:nvPr/>
          </p:nvSpPr>
          <p:spPr>
            <a:xfrm>
              <a:off x="4538687" y="4415989"/>
              <a:ext cx="198420" cy="253209"/>
            </a:xfrm>
            <a:prstGeom prst="flowChartProcess">
              <a:avLst/>
            </a:prstGeom>
            <a:gradFill rotWithShape="1">
              <a:gsLst>
                <a:gs pos="20000">
                  <a:schemeClr val="accent2"/>
                </a:gs>
                <a:gs pos="79000">
                  <a:schemeClr val="accent2"/>
                </a:gs>
                <a:gs pos="51000">
                  <a:schemeClr val="accent2">
                    <a:lumMod val="40000"/>
                    <a:lumOff val="60000"/>
                  </a:schemeClr>
                </a:gs>
              </a:gsLst>
              <a:lin ang="10800000" scaled="0"/>
            </a:gra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Process 105"/>
            <p:cNvSpPr/>
            <p:nvPr/>
          </p:nvSpPr>
          <p:spPr>
            <a:xfrm flipH="1">
              <a:off x="4700981" y="4415989"/>
              <a:ext cx="72246" cy="253209"/>
            </a:xfrm>
            <a:prstGeom prst="flowChartProcess">
              <a:avLst/>
            </a:prstGeom>
            <a:solidFill>
              <a:schemeClr val="accent2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7" name="Process 106"/>
            <p:cNvSpPr/>
            <p:nvPr/>
          </p:nvSpPr>
          <p:spPr>
            <a:xfrm>
              <a:off x="4502367" y="4415989"/>
              <a:ext cx="72638" cy="253209"/>
            </a:xfrm>
            <a:prstGeom prst="flowChartProcess">
              <a:avLst/>
            </a:prstGeom>
            <a:solidFill>
              <a:schemeClr val="accent2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5366417" y="1905851"/>
            <a:ext cx="1206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Mechanical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kern="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Stimulation</a:t>
            </a:r>
            <a:endParaRPr kumimoji="0" lang="en-US" sz="1400" b="1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Freeform 58"/>
          <p:cNvSpPr/>
          <p:nvPr/>
        </p:nvSpPr>
        <p:spPr>
          <a:xfrm>
            <a:off x="5212080" y="2352040"/>
            <a:ext cx="228600" cy="248920"/>
          </a:xfrm>
          <a:custGeom>
            <a:avLst/>
            <a:gdLst>
              <a:gd name="connsiteX0" fmla="*/ 228600 w 228600"/>
              <a:gd name="connsiteY0" fmla="*/ 0 h 248920"/>
              <a:gd name="connsiteX1" fmla="*/ 142240 w 228600"/>
              <a:gd name="connsiteY1" fmla="*/ 81280 h 248920"/>
              <a:gd name="connsiteX2" fmla="*/ 35560 w 228600"/>
              <a:gd name="connsiteY2" fmla="*/ 203200 h 248920"/>
              <a:gd name="connsiteX3" fmla="*/ 0 w 228600"/>
              <a:gd name="connsiteY3" fmla="*/ 248920 h 248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" h="248920">
                <a:moveTo>
                  <a:pt x="228600" y="0"/>
                </a:moveTo>
                <a:cubicBezTo>
                  <a:pt x="201506" y="23706"/>
                  <a:pt x="174413" y="47413"/>
                  <a:pt x="142240" y="81280"/>
                </a:cubicBezTo>
                <a:cubicBezTo>
                  <a:pt x="110067" y="115147"/>
                  <a:pt x="59267" y="175260"/>
                  <a:pt x="35560" y="203200"/>
                </a:cubicBezTo>
                <a:cubicBezTo>
                  <a:pt x="11853" y="231140"/>
                  <a:pt x="0" y="248920"/>
                  <a:pt x="0" y="24892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5164518" y="2490345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444121" y="3624954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(3)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056427" y="2855435"/>
            <a:ext cx="899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TRPN Channel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5423800" y="5379121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Freeform 63"/>
          <p:cNvSpPr/>
          <p:nvPr/>
        </p:nvSpPr>
        <p:spPr>
          <a:xfrm>
            <a:off x="7364361" y="4277032"/>
            <a:ext cx="1734053" cy="579045"/>
          </a:xfrm>
          <a:custGeom>
            <a:avLst/>
            <a:gdLst>
              <a:gd name="connsiteX0" fmla="*/ 0 w 1734053"/>
              <a:gd name="connsiteY0" fmla="*/ 0 h 579045"/>
              <a:gd name="connsiteX1" fmla="*/ 265471 w 1734053"/>
              <a:gd name="connsiteY1" fmla="*/ 383458 h 579045"/>
              <a:gd name="connsiteX2" fmla="*/ 747252 w 1734053"/>
              <a:gd name="connsiteY2" fmla="*/ 570271 h 579045"/>
              <a:gd name="connsiteX3" fmla="*/ 1582994 w 1734053"/>
              <a:gd name="connsiteY3" fmla="*/ 540774 h 579045"/>
              <a:gd name="connsiteX4" fmla="*/ 1730478 w 1734053"/>
              <a:gd name="connsiteY4" fmla="*/ 471949 h 57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34053" h="579045">
                <a:moveTo>
                  <a:pt x="0" y="0"/>
                </a:moveTo>
                <a:cubicBezTo>
                  <a:pt x="70464" y="144206"/>
                  <a:pt x="140929" y="288413"/>
                  <a:pt x="265471" y="383458"/>
                </a:cubicBezTo>
                <a:cubicBezTo>
                  <a:pt x="390013" y="478503"/>
                  <a:pt x="527665" y="544052"/>
                  <a:pt x="747252" y="570271"/>
                </a:cubicBezTo>
                <a:cubicBezTo>
                  <a:pt x="966839" y="596490"/>
                  <a:pt x="1419123" y="557161"/>
                  <a:pt x="1582994" y="540774"/>
                </a:cubicBezTo>
                <a:cubicBezTo>
                  <a:pt x="1746865" y="524387"/>
                  <a:pt x="1738671" y="498168"/>
                  <a:pt x="1730478" y="471949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7682642" y="4770210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028778" y="4824664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Freeform 66"/>
          <p:cNvSpPr/>
          <p:nvPr/>
        </p:nvSpPr>
        <p:spPr>
          <a:xfrm>
            <a:off x="2281084" y="4454013"/>
            <a:ext cx="3451122" cy="570271"/>
          </a:xfrm>
          <a:custGeom>
            <a:avLst/>
            <a:gdLst>
              <a:gd name="connsiteX0" fmla="*/ 3451122 w 3451122"/>
              <a:gd name="connsiteY0" fmla="*/ 0 h 570271"/>
              <a:gd name="connsiteX1" fmla="*/ 2743200 w 3451122"/>
              <a:gd name="connsiteY1" fmla="*/ 324464 h 570271"/>
              <a:gd name="connsiteX2" fmla="*/ 678426 w 3451122"/>
              <a:gd name="connsiteY2" fmla="*/ 403122 h 570271"/>
              <a:gd name="connsiteX3" fmla="*/ 0 w 3451122"/>
              <a:gd name="connsiteY3" fmla="*/ 570271 h 57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51122" h="570271">
                <a:moveTo>
                  <a:pt x="3451122" y="0"/>
                </a:moveTo>
                <a:cubicBezTo>
                  <a:pt x="3328219" y="128638"/>
                  <a:pt x="3205316" y="257277"/>
                  <a:pt x="2743200" y="324464"/>
                </a:cubicBezTo>
                <a:cubicBezTo>
                  <a:pt x="2281084" y="391651"/>
                  <a:pt x="1135626" y="362154"/>
                  <a:pt x="678426" y="403122"/>
                </a:cubicBezTo>
                <a:cubicBezTo>
                  <a:pt x="221226" y="444090"/>
                  <a:pt x="110613" y="507180"/>
                  <a:pt x="0" y="570271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67"/>
          <p:cNvSpPr/>
          <p:nvPr/>
        </p:nvSpPr>
        <p:spPr>
          <a:xfrm>
            <a:off x="6325495" y="4624905"/>
            <a:ext cx="248039" cy="504216"/>
          </a:xfrm>
          <a:custGeom>
            <a:avLst/>
            <a:gdLst>
              <a:gd name="connsiteX0" fmla="*/ 0 w 314632"/>
              <a:gd name="connsiteY0" fmla="*/ 0 h 521110"/>
              <a:gd name="connsiteX1" fmla="*/ 127819 w 314632"/>
              <a:gd name="connsiteY1" fmla="*/ 383458 h 521110"/>
              <a:gd name="connsiteX2" fmla="*/ 314632 w 314632"/>
              <a:gd name="connsiteY2" fmla="*/ 521110 h 521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4632" h="521110">
                <a:moveTo>
                  <a:pt x="0" y="0"/>
                </a:moveTo>
                <a:cubicBezTo>
                  <a:pt x="37690" y="148303"/>
                  <a:pt x="75380" y="296606"/>
                  <a:pt x="127819" y="383458"/>
                </a:cubicBezTo>
                <a:cubicBezTo>
                  <a:pt x="180258" y="470310"/>
                  <a:pt x="247445" y="495710"/>
                  <a:pt x="314632" y="52111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6433754" y="4878752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6733705" y="4834271"/>
            <a:ext cx="2191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</a:p>
        </p:txBody>
      </p:sp>
      <p:sp>
        <p:nvSpPr>
          <p:cNvPr id="71" name="Freeform 70"/>
          <p:cNvSpPr/>
          <p:nvPr/>
        </p:nvSpPr>
        <p:spPr>
          <a:xfrm>
            <a:off x="4350115" y="2418735"/>
            <a:ext cx="1372259" cy="1907459"/>
          </a:xfrm>
          <a:custGeom>
            <a:avLst/>
            <a:gdLst>
              <a:gd name="connsiteX0" fmla="*/ 1372259 w 1372259"/>
              <a:gd name="connsiteY0" fmla="*/ 1907459 h 1907459"/>
              <a:gd name="connsiteX1" fmla="*/ 162891 w 1372259"/>
              <a:gd name="connsiteY1" fmla="*/ 1445342 h 1907459"/>
              <a:gd name="connsiteX2" fmla="*/ 44904 w 1372259"/>
              <a:gd name="connsiteY2" fmla="*/ 0 h 1907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72259" h="1907459">
                <a:moveTo>
                  <a:pt x="1372259" y="1907459"/>
                </a:moveTo>
                <a:cubicBezTo>
                  <a:pt x="878188" y="1835355"/>
                  <a:pt x="384117" y="1763252"/>
                  <a:pt x="162891" y="1445342"/>
                </a:cubicBezTo>
                <a:cubicBezTo>
                  <a:pt x="-58335" y="1127432"/>
                  <a:pt x="-6716" y="563716"/>
                  <a:pt x="44904" y="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4433524" y="4014519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(4)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6670081" y="2371488"/>
            <a:ext cx="742902" cy="74290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PLC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l-GR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γ</a:t>
            </a:r>
            <a:endParaRPr lang="en-US" sz="1400" b="1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9097062" y="4258132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2515855" y="4021959"/>
            <a:ext cx="499495" cy="499495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Freeform 75"/>
          <p:cNvSpPr/>
          <p:nvPr/>
        </p:nvSpPr>
        <p:spPr>
          <a:xfrm>
            <a:off x="7007359" y="2920181"/>
            <a:ext cx="622473" cy="825909"/>
          </a:xfrm>
          <a:custGeom>
            <a:avLst/>
            <a:gdLst>
              <a:gd name="connsiteX0" fmla="*/ 622473 w 622473"/>
              <a:gd name="connsiteY0" fmla="*/ 0 h 825909"/>
              <a:gd name="connsiteX1" fmla="*/ 258680 w 622473"/>
              <a:gd name="connsiteY1" fmla="*/ 117987 h 825909"/>
              <a:gd name="connsiteX2" fmla="*/ 22706 w 622473"/>
              <a:gd name="connsiteY2" fmla="*/ 373625 h 825909"/>
              <a:gd name="connsiteX3" fmla="*/ 22706 w 622473"/>
              <a:gd name="connsiteY3" fmla="*/ 825909 h 82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2473" h="825909">
                <a:moveTo>
                  <a:pt x="622473" y="0"/>
                </a:moveTo>
                <a:cubicBezTo>
                  <a:pt x="490557" y="27858"/>
                  <a:pt x="358641" y="55716"/>
                  <a:pt x="258680" y="117987"/>
                </a:cubicBezTo>
                <a:cubicBezTo>
                  <a:pt x="158719" y="180258"/>
                  <a:pt x="62035" y="255638"/>
                  <a:pt x="22706" y="373625"/>
                </a:cubicBezTo>
                <a:cubicBezTo>
                  <a:pt x="-16623" y="491612"/>
                  <a:pt x="3041" y="658760"/>
                  <a:pt x="22706" y="825909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/>
          <p:cNvSpPr/>
          <p:nvPr/>
        </p:nvSpPr>
        <p:spPr>
          <a:xfrm>
            <a:off x="6063570" y="4689987"/>
            <a:ext cx="474882" cy="511278"/>
          </a:xfrm>
          <a:custGeom>
            <a:avLst/>
            <a:gdLst>
              <a:gd name="connsiteX0" fmla="*/ 2933 w 474882"/>
              <a:gd name="connsiteY0" fmla="*/ 0 h 538860"/>
              <a:gd name="connsiteX1" fmla="*/ 22598 w 474882"/>
              <a:gd name="connsiteY1" fmla="*/ 304800 h 538860"/>
              <a:gd name="connsiteX2" fmla="*/ 170082 w 474882"/>
              <a:gd name="connsiteY2" fmla="*/ 511278 h 538860"/>
              <a:gd name="connsiteX3" fmla="*/ 474882 w 474882"/>
              <a:gd name="connsiteY3" fmla="*/ 530942 h 538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882" h="538860">
                <a:moveTo>
                  <a:pt x="2933" y="0"/>
                </a:moveTo>
                <a:cubicBezTo>
                  <a:pt x="-1164" y="109793"/>
                  <a:pt x="-5260" y="219587"/>
                  <a:pt x="22598" y="304800"/>
                </a:cubicBezTo>
                <a:cubicBezTo>
                  <a:pt x="50456" y="390013"/>
                  <a:pt x="94701" y="473588"/>
                  <a:pt x="170082" y="511278"/>
                </a:cubicBezTo>
                <a:cubicBezTo>
                  <a:pt x="245463" y="548968"/>
                  <a:pt x="360172" y="539955"/>
                  <a:pt x="474882" y="530942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6279606" y="4973900"/>
            <a:ext cx="3012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883675" y="4787902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(8)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7036381" y="3159950"/>
            <a:ext cx="436338" cy="338554"/>
          </a:xfrm>
          <a:prstGeom prst="rect">
            <a:avLst/>
          </a:prstGeom>
          <a:solidFill>
            <a:schemeClr val="tx1">
              <a:alpha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(9)</a:t>
            </a:r>
            <a:endParaRPr lang="en-US" sz="16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233139" y="5874332"/>
            <a:ext cx="1859567" cy="523220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NEEDS TO BE SYSTEM SPECIFIC</a:t>
            </a:r>
            <a:endParaRPr lang="en-US" sz="14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Freeform 81"/>
          <p:cNvSpPr/>
          <p:nvPr/>
        </p:nvSpPr>
        <p:spPr>
          <a:xfrm>
            <a:off x="6926580" y="4335780"/>
            <a:ext cx="250597" cy="754380"/>
          </a:xfrm>
          <a:custGeom>
            <a:avLst/>
            <a:gdLst>
              <a:gd name="connsiteX0" fmla="*/ 228600 w 250597"/>
              <a:gd name="connsiteY0" fmla="*/ 0 h 754380"/>
              <a:gd name="connsiteX1" fmla="*/ 228600 w 250597"/>
              <a:gd name="connsiteY1" fmla="*/ 320040 h 754380"/>
              <a:gd name="connsiteX2" fmla="*/ 0 w 250597"/>
              <a:gd name="connsiteY2" fmla="*/ 754380 h 754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0597" h="754380">
                <a:moveTo>
                  <a:pt x="228600" y="0"/>
                </a:moveTo>
                <a:cubicBezTo>
                  <a:pt x="247650" y="97155"/>
                  <a:pt x="266700" y="194310"/>
                  <a:pt x="228600" y="320040"/>
                </a:cubicBezTo>
                <a:cubicBezTo>
                  <a:pt x="190500" y="445770"/>
                  <a:pt x="95250" y="600075"/>
                  <a:pt x="0" y="754380"/>
                </a:cubicBezTo>
              </a:path>
            </a:pathLst>
          </a:custGeom>
          <a:noFill/>
          <a:ln w="25400"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 82"/>
          <p:cNvSpPr/>
          <p:nvPr/>
        </p:nvSpPr>
        <p:spPr>
          <a:xfrm>
            <a:off x="4907280" y="2339340"/>
            <a:ext cx="838200" cy="1805940"/>
          </a:xfrm>
          <a:custGeom>
            <a:avLst/>
            <a:gdLst>
              <a:gd name="connsiteX0" fmla="*/ 0 w 838200"/>
              <a:gd name="connsiteY0" fmla="*/ 0 h 1805940"/>
              <a:gd name="connsiteX1" fmla="*/ 144780 w 838200"/>
              <a:gd name="connsiteY1" fmla="*/ 205740 h 1805940"/>
              <a:gd name="connsiteX2" fmla="*/ 182880 w 838200"/>
              <a:gd name="connsiteY2" fmla="*/ 1074420 h 1805940"/>
              <a:gd name="connsiteX3" fmla="*/ 358140 w 838200"/>
              <a:gd name="connsiteY3" fmla="*/ 1569720 h 1805940"/>
              <a:gd name="connsiteX4" fmla="*/ 838200 w 838200"/>
              <a:gd name="connsiteY4" fmla="*/ 1805940 h 1805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8200" h="1805940">
                <a:moveTo>
                  <a:pt x="0" y="0"/>
                </a:moveTo>
                <a:cubicBezTo>
                  <a:pt x="57150" y="13335"/>
                  <a:pt x="114300" y="26670"/>
                  <a:pt x="144780" y="205740"/>
                </a:cubicBezTo>
                <a:cubicBezTo>
                  <a:pt x="175260" y="384810"/>
                  <a:pt x="147320" y="847090"/>
                  <a:pt x="182880" y="1074420"/>
                </a:cubicBezTo>
                <a:cubicBezTo>
                  <a:pt x="218440" y="1301750"/>
                  <a:pt x="248920" y="1447800"/>
                  <a:pt x="358140" y="1569720"/>
                </a:cubicBezTo>
                <a:cubicBezTo>
                  <a:pt x="467360" y="1691640"/>
                  <a:pt x="652780" y="1748790"/>
                  <a:pt x="838200" y="1805940"/>
                </a:cubicBezTo>
              </a:path>
            </a:pathLst>
          </a:custGeom>
          <a:noFill/>
          <a:ln w="25400"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7634320" y="2287962"/>
            <a:ext cx="775383" cy="77538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PIP</a:t>
            </a:r>
            <a:r>
              <a:rPr lang="en-US" sz="2000" b="1" baseline="-25000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US" sz="2000" b="1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Freeform 84"/>
          <p:cNvSpPr/>
          <p:nvPr/>
        </p:nvSpPr>
        <p:spPr>
          <a:xfrm>
            <a:off x="7775408" y="2935132"/>
            <a:ext cx="243840" cy="685800"/>
          </a:xfrm>
          <a:custGeom>
            <a:avLst/>
            <a:gdLst>
              <a:gd name="connsiteX0" fmla="*/ 121920 w 243840"/>
              <a:gd name="connsiteY0" fmla="*/ 0 h 685800"/>
              <a:gd name="connsiteX1" fmla="*/ 157480 w 243840"/>
              <a:gd name="connsiteY1" fmla="*/ 157480 h 685800"/>
              <a:gd name="connsiteX2" fmla="*/ 127000 w 243840"/>
              <a:gd name="connsiteY2" fmla="*/ 137160 h 685800"/>
              <a:gd name="connsiteX3" fmla="*/ 76200 w 243840"/>
              <a:gd name="connsiteY3" fmla="*/ 157480 h 685800"/>
              <a:gd name="connsiteX4" fmla="*/ 45720 w 243840"/>
              <a:gd name="connsiteY4" fmla="*/ 203200 h 685800"/>
              <a:gd name="connsiteX5" fmla="*/ 35560 w 243840"/>
              <a:gd name="connsiteY5" fmla="*/ 218440 h 685800"/>
              <a:gd name="connsiteX6" fmla="*/ 15240 w 243840"/>
              <a:gd name="connsiteY6" fmla="*/ 259080 h 685800"/>
              <a:gd name="connsiteX7" fmla="*/ 5080 w 243840"/>
              <a:gd name="connsiteY7" fmla="*/ 320040 h 685800"/>
              <a:gd name="connsiteX8" fmla="*/ 20320 w 243840"/>
              <a:gd name="connsiteY8" fmla="*/ 381000 h 685800"/>
              <a:gd name="connsiteX9" fmla="*/ 60960 w 243840"/>
              <a:gd name="connsiteY9" fmla="*/ 401320 h 685800"/>
              <a:gd name="connsiteX10" fmla="*/ 137160 w 243840"/>
              <a:gd name="connsiteY10" fmla="*/ 391160 h 685800"/>
              <a:gd name="connsiteX11" fmla="*/ 162560 w 243840"/>
              <a:gd name="connsiteY11" fmla="*/ 340360 h 685800"/>
              <a:gd name="connsiteX12" fmla="*/ 167640 w 243840"/>
              <a:gd name="connsiteY12" fmla="*/ 325120 h 685800"/>
              <a:gd name="connsiteX13" fmla="*/ 152400 w 243840"/>
              <a:gd name="connsiteY13" fmla="*/ 314960 h 685800"/>
              <a:gd name="connsiteX14" fmla="*/ 81280 w 243840"/>
              <a:gd name="connsiteY14" fmla="*/ 320040 h 685800"/>
              <a:gd name="connsiteX15" fmla="*/ 66040 w 243840"/>
              <a:gd name="connsiteY15" fmla="*/ 335280 h 685800"/>
              <a:gd name="connsiteX16" fmla="*/ 45720 w 243840"/>
              <a:gd name="connsiteY16" fmla="*/ 350520 h 685800"/>
              <a:gd name="connsiteX17" fmla="*/ 35560 w 243840"/>
              <a:gd name="connsiteY17" fmla="*/ 365760 h 685800"/>
              <a:gd name="connsiteX18" fmla="*/ 20320 w 243840"/>
              <a:gd name="connsiteY18" fmla="*/ 386080 h 685800"/>
              <a:gd name="connsiteX19" fmla="*/ 15240 w 243840"/>
              <a:gd name="connsiteY19" fmla="*/ 401320 h 685800"/>
              <a:gd name="connsiteX20" fmla="*/ 5080 w 243840"/>
              <a:gd name="connsiteY20" fmla="*/ 416560 h 685800"/>
              <a:gd name="connsiteX21" fmla="*/ 0 w 243840"/>
              <a:gd name="connsiteY21" fmla="*/ 436880 h 685800"/>
              <a:gd name="connsiteX22" fmla="*/ 5080 w 243840"/>
              <a:gd name="connsiteY22" fmla="*/ 492760 h 685800"/>
              <a:gd name="connsiteX23" fmla="*/ 40640 w 243840"/>
              <a:gd name="connsiteY23" fmla="*/ 533400 h 685800"/>
              <a:gd name="connsiteX24" fmla="*/ 60960 w 243840"/>
              <a:gd name="connsiteY24" fmla="*/ 543560 h 685800"/>
              <a:gd name="connsiteX25" fmla="*/ 116840 w 243840"/>
              <a:gd name="connsiteY25" fmla="*/ 574040 h 685800"/>
              <a:gd name="connsiteX26" fmla="*/ 172720 w 243840"/>
              <a:gd name="connsiteY26" fmla="*/ 589280 h 685800"/>
              <a:gd name="connsiteX27" fmla="*/ 238760 w 243840"/>
              <a:gd name="connsiteY27" fmla="*/ 568960 h 685800"/>
              <a:gd name="connsiteX28" fmla="*/ 243840 w 243840"/>
              <a:gd name="connsiteY28" fmla="*/ 548640 h 685800"/>
              <a:gd name="connsiteX29" fmla="*/ 238760 w 243840"/>
              <a:gd name="connsiteY29" fmla="*/ 513080 h 685800"/>
              <a:gd name="connsiteX30" fmla="*/ 218440 w 243840"/>
              <a:gd name="connsiteY30" fmla="*/ 508000 h 685800"/>
              <a:gd name="connsiteX31" fmla="*/ 157480 w 243840"/>
              <a:gd name="connsiteY31" fmla="*/ 513080 h 685800"/>
              <a:gd name="connsiteX32" fmla="*/ 127000 w 243840"/>
              <a:gd name="connsiteY32" fmla="*/ 533400 h 685800"/>
              <a:gd name="connsiteX33" fmla="*/ 96520 w 243840"/>
              <a:gd name="connsiteY33" fmla="*/ 563880 h 685800"/>
              <a:gd name="connsiteX34" fmla="*/ 91440 w 243840"/>
              <a:gd name="connsiteY34" fmla="*/ 584200 h 685800"/>
              <a:gd name="connsiteX35" fmla="*/ 81280 w 243840"/>
              <a:gd name="connsiteY35" fmla="*/ 599440 h 685800"/>
              <a:gd name="connsiteX36" fmla="*/ 76200 w 243840"/>
              <a:gd name="connsiteY36" fmla="*/ 614680 h 685800"/>
              <a:gd name="connsiteX37" fmla="*/ 81280 w 243840"/>
              <a:gd name="connsiteY37" fmla="*/ 650240 h 685800"/>
              <a:gd name="connsiteX38" fmla="*/ 106680 w 243840"/>
              <a:gd name="connsiteY38" fmla="*/ 675640 h 685800"/>
              <a:gd name="connsiteX39" fmla="*/ 111760 w 243840"/>
              <a:gd name="connsiteY39" fmla="*/ 685800 h 68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43840" h="685800">
                <a:moveTo>
                  <a:pt x="121920" y="0"/>
                </a:moveTo>
                <a:cubicBezTo>
                  <a:pt x="133773" y="52493"/>
                  <a:pt x="155488" y="103702"/>
                  <a:pt x="157480" y="157480"/>
                </a:cubicBezTo>
                <a:cubicBezTo>
                  <a:pt x="157932" y="169682"/>
                  <a:pt x="127000" y="137160"/>
                  <a:pt x="127000" y="137160"/>
                </a:cubicBezTo>
                <a:cubicBezTo>
                  <a:pt x="109595" y="142133"/>
                  <a:pt x="89799" y="143881"/>
                  <a:pt x="76200" y="157480"/>
                </a:cubicBezTo>
                <a:cubicBezTo>
                  <a:pt x="64927" y="168753"/>
                  <a:pt x="53781" y="190302"/>
                  <a:pt x="45720" y="203200"/>
                </a:cubicBezTo>
                <a:cubicBezTo>
                  <a:pt x="42484" y="208377"/>
                  <a:pt x="38290" y="212979"/>
                  <a:pt x="35560" y="218440"/>
                </a:cubicBezTo>
                <a:cubicBezTo>
                  <a:pt x="10705" y="268150"/>
                  <a:pt x="38779" y="223772"/>
                  <a:pt x="15240" y="259080"/>
                </a:cubicBezTo>
                <a:cubicBezTo>
                  <a:pt x="12356" y="273502"/>
                  <a:pt x="5080" y="307438"/>
                  <a:pt x="5080" y="320040"/>
                </a:cubicBezTo>
                <a:cubicBezTo>
                  <a:pt x="5080" y="336759"/>
                  <a:pt x="3945" y="366965"/>
                  <a:pt x="20320" y="381000"/>
                </a:cubicBezTo>
                <a:cubicBezTo>
                  <a:pt x="35588" y="394087"/>
                  <a:pt x="44338" y="395779"/>
                  <a:pt x="60960" y="401320"/>
                </a:cubicBezTo>
                <a:cubicBezTo>
                  <a:pt x="86360" y="397933"/>
                  <a:pt x="112145" y="396719"/>
                  <a:pt x="137160" y="391160"/>
                </a:cubicBezTo>
                <a:cubicBezTo>
                  <a:pt x="161553" y="385739"/>
                  <a:pt x="156557" y="358369"/>
                  <a:pt x="162560" y="340360"/>
                </a:cubicBezTo>
                <a:lnTo>
                  <a:pt x="167640" y="325120"/>
                </a:lnTo>
                <a:cubicBezTo>
                  <a:pt x="162560" y="321733"/>
                  <a:pt x="158495" y="315319"/>
                  <a:pt x="152400" y="314960"/>
                </a:cubicBezTo>
                <a:cubicBezTo>
                  <a:pt x="128674" y="313564"/>
                  <a:pt x="104415" y="314596"/>
                  <a:pt x="81280" y="320040"/>
                </a:cubicBezTo>
                <a:cubicBezTo>
                  <a:pt x="74287" y="321685"/>
                  <a:pt x="71495" y="330605"/>
                  <a:pt x="66040" y="335280"/>
                </a:cubicBezTo>
                <a:cubicBezTo>
                  <a:pt x="59612" y="340790"/>
                  <a:pt x="51707" y="344533"/>
                  <a:pt x="45720" y="350520"/>
                </a:cubicBezTo>
                <a:cubicBezTo>
                  <a:pt x="41403" y="354837"/>
                  <a:pt x="39109" y="360792"/>
                  <a:pt x="35560" y="365760"/>
                </a:cubicBezTo>
                <a:cubicBezTo>
                  <a:pt x="30639" y="372650"/>
                  <a:pt x="25400" y="379307"/>
                  <a:pt x="20320" y="386080"/>
                </a:cubicBezTo>
                <a:cubicBezTo>
                  <a:pt x="18627" y="391160"/>
                  <a:pt x="17635" y="396531"/>
                  <a:pt x="15240" y="401320"/>
                </a:cubicBezTo>
                <a:cubicBezTo>
                  <a:pt x="12510" y="406781"/>
                  <a:pt x="7485" y="410948"/>
                  <a:pt x="5080" y="416560"/>
                </a:cubicBezTo>
                <a:cubicBezTo>
                  <a:pt x="2330" y="422977"/>
                  <a:pt x="1693" y="430107"/>
                  <a:pt x="0" y="436880"/>
                </a:cubicBezTo>
                <a:cubicBezTo>
                  <a:pt x="1693" y="455507"/>
                  <a:pt x="-197" y="474817"/>
                  <a:pt x="5080" y="492760"/>
                </a:cubicBezTo>
                <a:cubicBezTo>
                  <a:pt x="11152" y="513405"/>
                  <a:pt x="24057" y="523924"/>
                  <a:pt x="40640" y="533400"/>
                </a:cubicBezTo>
                <a:cubicBezTo>
                  <a:pt x="47215" y="537157"/>
                  <a:pt x="54385" y="539803"/>
                  <a:pt x="60960" y="543560"/>
                </a:cubicBezTo>
                <a:cubicBezTo>
                  <a:pt x="82597" y="555924"/>
                  <a:pt x="86131" y="566363"/>
                  <a:pt x="116840" y="574040"/>
                </a:cubicBezTo>
                <a:cubicBezTo>
                  <a:pt x="162675" y="585499"/>
                  <a:pt x="144233" y="579784"/>
                  <a:pt x="172720" y="589280"/>
                </a:cubicBezTo>
                <a:cubicBezTo>
                  <a:pt x="201303" y="586422"/>
                  <a:pt x="223884" y="594994"/>
                  <a:pt x="238760" y="568960"/>
                </a:cubicBezTo>
                <a:cubicBezTo>
                  <a:pt x="242224" y="562898"/>
                  <a:pt x="242147" y="555413"/>
                  <a:pt x="243840" y="548640"/>
                </a:cubicBezTo>
                <a:cubicBezTo>
                  <a:pt x="242147" y="536787"/>
                  <a:pt x="245106" y="523234"/>
                  <a:pt x="238760" y="513080"/>
                </a:cubicBezTo>
                <a:cubicBezTo>
                  <a:pt x="235060" y="507159"/>
                  <a:pt x="225422" y="508000"/>
                  <a:pt x="218440" y="508000"/>
                </a:cubicBezTo>
                <a:cubicBezTo>
                  <a:pt x="198050" y="508000"/>
                  <a:pt x="177800" y="511387"/>
                  <a:pt x="157480" y="513080"/>
                </a:cubicBezTo>
                <a:cubicBezTo>
                  <a:pt x="130697" y="522008"/>
                  <a:pt x="152369" y="512260"/>
                  <a:pt x="127000" y="533400"/>
                </a:cubicBezTo>
                <a:cubicBezTo>
                  <a:pt x="97287" y="558161"/>
                  <a:pt x="125724" y="524941"/>
                  <a:pt x="96520" y="563880"/>
                </a:cubicBezTo>
                <a:cubicBezTo>
                  <a:pt x="94827" y="570653"/>
                  <a:pt x="94190" y="577783"/>
                  <a:pt x="91440" y="584200"/>
                </a:cubicBezTo>
                <a:cubicBezTo>
                  <a:pt x="89035" y="589812"/>
                  <a:pt x="84010" y="593979"/>
                  <a:pt x="81280" y="599440"/>
                </a:cubicBezTo>
                <a:cubicBezTo>
                  <a:pt x="78885" y="604229"/>
                  <a:pt x="77893" y="609600"/>
                  <a:pt x="76200" y="614680"/>
                </a:cubicBezTo>
                <a:cubicBezTo>
                  <a:pt x="77893" y="626533"/>
                  <a:pt x="77839" y="638771"/>
                  <a:pt x="81280" y="650240"/>
                </a:cubicBezTo>
                <a:cubicBezTo>
                  <a:pt x="87086" y="669592"/>
                  <a:pt x="94101" y="663061"/>
                  <a:pt x="106680" y="675640"/>
                </a:cubicBezTo>
                <a:cubicBezTo>
                  <a:pt x="109357" y="678317"/>
                  <a:pt x="110067" y="682413"/>
                  <a:pt x="111760" y="6858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Freeform 85"/>
          <p:cNvSpPr/>
          <p:nvPr/>
        </p:nvSpPr>
        <p:spPr>
          <a:xfrm>
            <a:off x="8171648" y="2924972"/>
            <a:ext cx="198342" cy="762000"/>
          </a:xfrm>
          <a:custGeom>
            <a:avLst/>
            <a:gdLst>
              <a:gd name="connsiteX0" fmla="*/ 0 w 198342"/>
              <a:gd name="connsiteY0" fmla="*/ 0 h 762000"/>
              <a:gd name="connsiteX1" fmla="*/ 157480 w 198342"/>
              <a:gd name="connsiteY1" fmla="*/ 233680 h 762000"/>
              <a:gd name="connsiteX2" fmla="*/ 167640 w 198342"/>
              <a:gd name="connsiteY2" fmla="*/ 218440 h 762000"/>
              <a:gd name="connsiteX3" fmla="*/ 147320 w 198342"/>
              <a:gd name="connsiteY3" fmla="*/ 177800 h 762000"/>
              <a:gd name="connsiteX4" fmla="*/ 116840 w 198342"/>
              <a:gd name="connsiteY4" fmla="*/ 182880 h 762000"/>
              <a:gd name="connsiteX5" fmla="*/ 96520 w 198342"/>
              <a:gd name="connsiteY5" fmla="*/ 208280 h 762000"/>
              <a:gd name="connsiteX6" fmla="*/ 76200 w 198342"/>
              <a:gd name="connsiteY6" fmla="*/ 243840 h 762000"/>
              <a:gd name="connsiteX7" fmla="*/ 60960 w 198342"/>
              <a:gd name="connsiteY7" fmla="*/ 279400 h 762000"/>
              <a:gd name="connsiteX8" fmla="*/ 66040 w 198342"/>
              <a:gd name="connsiteY8" fmla="*/ 345440 h 762000"/>
              <a:gd name="connsiteX9" fmla="*/ 81280 w 198342"/>
              <a:gd name="connsiteY9" fmla="*/ 355600 h 762000"/>
              <a:gd name="connsiteX10" fmla="*/ 111760 w 198342"/>
              <a:gd name="connsiteY10" fmla="*/ 365760 h 762000"/>
              <a:gd name="connsiteX11" fmla="*/ 137160 w 198342"/>
              <a:gd name="connsiteY11" fmla="*/ 375920 h 762000"/>
              <a:gd name="connsiteX12" fmla="*/ 177800 w 198342"/>
              <a:gd name="connsiteY12" fmla="*/ 370840 h 762000"/>
              <a:gd name="connsiteX13" fmla="*/ 182880 w 198342"/>
              <a:gd name="connsiteY13" fmla="*/ 355600 h 762000"/>
              <a:gd name="connsiteX14" fmla="*/ 167640 w 198342"/>
              <a:gd name="connsiteY14" fmla="*/ 350520 h 762000"/>
              <a:gd name="connsiteX15" fmla="*/ 152400 w 198342"/>
              <a:gd name="connsiteY15" fmla="*/ 340360 h 762000"/>
              <a:gd name="connsiteX16" fmla="*/ 127000 w 198342"/>
              <a:gd name="connsiteY16" fmla="*/ 345440 h 762000"/>
              <a:gd name="connsiteX17" fmla="*/ 106680 w 198342"/>
              <a:gd name="connsiteY17" fmla="*/ 386080 h 762000"/>
              <a:gd name="connsiteX18" fmla="*/ 96520 w 198342"/>
              <a:gd name="connsiteY18" fmla="*/ 401320 h 762000"/>
              <a:gd name="connsiteX19" fmla="*/ 101600 w 198342"/>
              <a:gd name="connsiteY19" fmla="*/ 462280 h 762000"/>
              <a:gd name="connsiteX20" fmla="*/ 116840 w 198342"/>
              <a:gd name="connsiteY20" fmla="*/ 467360 h 762000"/>
              <a:gd name="connsiteX21" fmla="*/ 162560 w 198342"/>
              <a:gd name="connsiteY21" fmla="*/ 492760 h 762000"/>
              <a:gd name="connsiteX22" fmla="*/ 177800 w 198342"/>
              <a:gd name="connsiteY22" fmla="*/ 497840 h 762000"/>
              <a:gd name="connsiteX23" fmla="*/ 198120 w 198342"/>
              <a:gd name="connsiteY23" fmla="*/ 492760 h 762000"/>
              <a:gd name="connsiteX24" fmla="*/ 182880 w 198342"/>
              <a:gd name="connsiteY24" fmla="*/ 482600 h 762000"/>
              <a:gd name="connsiteX25" fmla="*/ 147320 w 198342"/>
              <a:gd name="connsiteY25" fmla="*/ 487680 h 762000"/>
              <a:gd name="connsiteX26" fmla="*/ 132080 w 198342"/>
              <a:gd name="connsiteY26" fmla="*/ 502920 h 762000"/>
              <a:gd name="connsiteX27" fmla="*/ 111760 w 198342"/>
              <a:gd name="connsiteY27" fmla="*/ 533400 h 762000"/>
              <a:gd name="connsiteX28" fmla="*/ 106680 w 198342"/>
              <a:gd name="connsiteY28" fmla="*/ 553720 h 762000"/>
              <a:gd name="connsiteX29" fmla="*/ 106680 w 198342"/>
              <a:gd name="connsiteY29" fmla="*/ 604520 h 762000"/>
              <a:gd name="connsiteX30" fmla="*/ 121920 w 198342"/>
              <a:gd name="connsiteY30" fmla="*/ 609600 h 762000"/>
              <a:gd name="connsiteX31" fmla="*/ 157480 w 198342"/>
              <a:gd name="connsiteY31" fmla="*/ 624840 h 762000"/>
              <a:gd name="connsiteX32" fmla="*/ 157480 w 198342"/>
              <a:gd name="connsiteY32" fmla="*/ 574040 h 762000"/>
              <a:gd name="connsiteX33" fmla="*/ 147320 w 198342"/>
              <a:gd name="connsiteY33" fmla="*/ 558800 h 762000"/>
              <a:gd name="connsiteX34" fmla="*/ 111760 w 198342"/>
              <a:gd name="connsiteY34" fmla="*/ 563880 h 762000"/>
              <a:gd name="connsiteX35" fmla="*/ 91440 w 198342"/>
              <a:gd name="connsiteY35" fmla="*/ 579120 h 762000"/>
              <a:gd name="connsiteX36" fmla="*/ 66040 w 198342"/>
              <a:gd name="connsiteY36" fmla="*/ 614680 h 762000"/>
              <a:gd name="connsiteX37" fmla="*/ 50800 w 198342"/>
              <a:gd name="connsiteY37" fmla="*/ 645160 h 762000"/>
              <a:gd name="connsiteX38" fmla="*/ 55880 w 198342"/>
              <a:gd name="connsiteY38" fmla="*/ 701040 h 762000"/>
              <a:gd name="connsiteX39" fmla="*/ 60960 w 198342"/>
              <a:gd name="connsiteY39" fmla="*/ 716280 h 762000"/>
              <a:gd name="connsiteX40" fmla="*/ 91440 w 198342"/>
              <a:gd name="connsiteY40" fmla="*/ 741680 h 762000"/>
              <a:gd name="connsiteX41" fmla="*/ 106680 w 198342"/>
              <a:gd name="connsiteY41" fmla="*/ 76200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98342" h="762000">
                <a:moveTo>
                  <a:pt x="0" y="0"/>
                </a:moveTo>
                <a:cubicBezTo>
                  <a:pt x="52493" y="77893"/>
                  <a:pt x="100293" y="159164"/>
                  <a:pt x="157480" y="233680"/>
                </a:cubicBezTo>
                <a:cubicBezTo>
                  <a:pt x="161197" y="238523"/>
                  <a:pt x="167032" y="224515"/>
                  <a:pt x="167640" y="218440"/>
                </a:cubicBezTo>
                <a:cubicBezTo>
                  <a:pt x="171406" y="180780"/>
                  <a:pt x="169625" y="185235"/>
                  <a:pt x="147320" y="177800"/>
                </a:cubicBezTo>
                <a:cubicBezTo>
                  <a:pt x="137160" y="179493"/>
                  <a:pt x="125672" y="177581"/>
                  <a:pt x="116840" y="182880"/>
                </a:cubicBezTo>
                <a:cubicBezTo>
                  <a:pt x="107543" y="188458"/>
                  <a:pt x="103026" y="199606"/>
                  <a:pt x="96520" y="208280"/>
                </a:cubicBezTo>
                <a:cubicBezTo>
                  <a:pt x="89151" y="218106"/>
                  <a:pt x="80419" y="232590"/>
                  <a:pt x="76200" y="243840"/>
                </a:cubicBezTo>
                <a:cubicBezTo>
                  <a:pt x="62141" y="281330"/>
                  <a:pt x="81550" y="248516"/>
                  <a:pt x="60960" y="279400"/>
                </a:cubicBezTo>
                <a:cubicBezTo>
                  <a:pt x="62653" y="301413"/>
                  <a:pt x="60351" y="324107"/>
                  <a:pt x="66040" y="345440"/>
                </a:cubicBezTo>
                <a:cubicBezTo>
                  <a:pt x="67613" y="351339"/>
                  <a:pt x="75701" y="353120"/>
                  <a:pt x="81280" y="355600"/>
                </a:cubicBezTo>
                <a:cubicBezTo>
                  <a:pt x="91067" y="359950"/>
                  <a:pt x="101816" y="361783"/>
                  <a:pt x="111760" y="365760"/>
                </a:cubicBezTo>
                <a:lnTo>
                  <a:pt x="137160" y="375920"/>
                </a:lnTo>
                <a:cubicBezTo>
                  <a:pt x="150707" y="374227"/>
                  <a:pt x="165325" y="376385"/>
                  <a:pt x="177800" y="370840"/>
                </a:cubicBezTo>
                <a:cubicBezTo>
                  <a:pt x="182693" y="368665"/>
                  <a:pt x="185275" y="360389"/>
                  <a:pt x="182880" y="355600"/>
                </a:cubicBezTo>
                <a:cubicBezTo>
                  <a:pt x="180485" y="350811"/>
                  <a:pt x="172429" y="352915"/>
                  <a:pt x="167640" y="350520"/>
                </a:cubicBezTo>
                <a:cubicBezTo>
                  <a:pt x="162179" y="347790"/>
                  <a:pt x="157480" y="343747"/>
                  <a:pt x="152400" y="340360"/>
                </a:cubicBezTo>
                <a:cubicBezTo>
                  <a:pt x="143933" y="342053"/>
                  <a:pt x="133105" y="339335"/>
                  <a:pt x="127000" y="345440"/>
                </a:cubicBezTo>
                <a:cubicBezTo>
                  <a:pt x="116290" y="356150"/>
                  <a:pt x="115081" y="373478"/>
                  <a:pt x="106680" y="386080"/>
                </a:cubicBezTo>
                <a:lnTo>
                  <a:pt x="96520" y="401320"/>
                </a:lnTo>
                <a:cubicBezTo>
                  <a:pt x="98213" y="421640"/>
                  <a:pt x="95603" y="442791"/>
                  <a:pt x="101600" y="462280"/>
                </a:cubicBezTo>
                <a:cubicBezTo>
                  <a:pt x="103175" y="467398"/>
                  <a:pt x="112385" y="464390"/>
                  <a:pt x="116840" y="467360"/>
                </a:cubicBezTo>
                <a:cubicBezTo>
                  <a:pt x="162466" y="497777"/>
                  <a:pt x="91257" y="468992"/>
                  <a:pt x="162560" y="492760"/>
                </a:cubicBezTo>
                <a:lnTo>
                  <a:pt x="177800" y="497840"/>
                </a:lnTo>
                <a:cubicBezTo>
                  <a:pt x="184573" y="496147"/>
                  <a:pt x="195912" y="499384"/>
                  <a:pt x="198120" y="492760"/>
                </a:cubicBezTo>
                <a:cubicBezTo>
                  <a:pt x="200051" y="486968"/>
                  <a:pt x="188955" y="483208"/>
                  <a:pt x="182880" y="482600"/>
                </a:cubicBezTo>
                <a:cubicBezTo>
                  <a:pt x="170966" y="481409"/>
                  <a:pt x="159173" y="485987"/>
                  <a:pt x="147320" y="487680"/>
                </a:cubicBezTo>
                <a:cubicBezTo>
                  <a:pt x="142240" y="492760"/>
                  <a:pt x="136491" y="497249"/>
                  <a:pt x="132080" y="502920"/>
                </a:cubicBezTo>
                <a:cubicBezTo>
                  <a:pt x="124583" y="512559"/>
                  <a:pt x="111760" y="533400"/>
                  <a:pt x="111760" y="533400"/>
                </a:cubicBezTo>
                <a:cubicBezTo>
                  <a:pt x="110067" y="540173"/>
                  <a:pt x="108598" y="547007"/>
                  <a:pt x="106680" y="553720"/>
                </a:cubicBezTo>
                <a:cubicBezTo>
                  <a:pt x="100993" y="573625"/>
                  <a:pt x="93734" y="578627"/>
                  <a:pt x="106680" y="604520"/>
                </a:cubicBezTo>
                <a:cubicBezTo>
                  <a:pt x="109075" y="609309"/>
                  <a:pt x="117131" y="607205"/>
                  <a:pt x="121920" y="609600"/>
                </a:cubicBezTo>
                <a:cubicBezTo>
                  <a:pt x="157002" y="627141"/>
                  <a:pt x="115190" y="614267"/>
                  <a:pt x="157480" y="624840"/>
                </a:cubicBezTo>
                <a:cubicBezTo>
                  <a:pt x="163249" y="601764"/>
                  <a:pt x="166377" y="600731"/>
                  <a:pt x="157480" y="574040"/>
                </a:cubicBezTo>
                <a:cubicBezTo>
                  <a:pt x="155549" y="568248"/>
                  <a:pt x="150707" y="563880"/>
                  <a:pt x="147320" y="558800"/>
                </a:cubicBezTo>
                <a:cubicBezTo>
                  <a:pt x="135467" y="560493"/>
                  <a:pt x="123013" y="559788"/>
                  <a:pt x="111760" y="563880"/>
                </a:cubicBezTo>
                <a:cubicBezTo>
                  <a:pt x="103803" y="566773"/>
                  <a:pt x="97868" y="573610"/>
                  <a:pt x="91440" y="579120"/>
                </a:cubicBezTo>
                <a:cubicBezTo>
                  <a:pt x="70588" y="596993"/>
                  <a:pt x="79684" y="590803"/>
                  <a:pt x="66040" y="614680"/>
                </a:cubicBezTo>
                <a:cubicBezTo>
                  <a:pt x="50284" y="642254"/>
                  <a:pt x="60114" y="617218"/>
                  <a:pt x="50800" y="645160"/>
                </a:cubicBezTo>
                <a:cubicBezTo>
                  <a:pt x="52493" y="663787"/>
                  <a:pt x="53235" y="682525"/>
                  <a:pt x="55880" y="701040"/>
                </a:cubicBezTo>
                <a:cubicBezTo>
                  <a:pt x="56637" y="706341"/>
                  <a:pt x="57990" y="711825"/>
                  <a:pt x="60960" y="716280"/>
                </a:cubicBezTo>
                <a:cubicBezTo>
                  <a:pt x="72091" y="732976"/>
                  <a:pt x="77383" y="729966"/>
                  <a:pt x="91440" y="741680"/>
                </a:cubicBezTo>
                <a:cubicBezTo>
                  <a:pt x="107877" y="755378"/>
                  <a:pt x="106680" y="750382"/>
                  <a:pt x="106680" y="762000"/>
                </a:cubicBezTo>
              </a:path>
            </a:pathLst>
          </a:custGeom>
          <a:noFill/>
          <a:ln w="25400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840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797</Words>
  <Application>Microsoft Office PowerPoint</Application>
  <PresentationFormat>Widescreen</PresentationFormat>
  <Paragraphs>254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Gill Sans</vt:lpstr>
      <vt:lpstr>Office Theme</vt:lpstr>
      <vt:lpstr>Calcium Wave Project</vt:lpstr>
      <vt:lpstr>Molecular mechanism of calcium propagation</vt:lpstr>
      <vt:lpstr>Molecular mechanism of calcium propagation</vt:lpstr>
      <vt:lpstr>Reaction-diffusion model</vt:lpstr>
      <vt:lpstr>OTHER SLIDES</vt:lpstr>
      <vt:lpstr>PowerPoint Presentation</vt:lpstr>
      <vt:lpstr>Minor IP3 perturbations sufficient for generation of self-propagating waves</vt:lpstr>
      <vt:lpstr>A/P boundary penetrance</vt:lpstr>
      <vt:lpstr>Molecular mechanism of calcium propagation</vt:lpstr>
      <vt:lpstr>Questions we would like to attack</vt:lpstr>
      <vt:lpstr>PowerPoint Presentation</vt:lpstr>
      <vt:lpstr>PLC—many potential mechanisms</vt:lpstr>
      <vt:lpstr>PowerPoint Presentation</vt:lpstr>
      <vt:lpstr>Initial attempt with modified Höfer model</vt:lpstr>
      <vt:lpstr>Potentially unreasonable assumptions in the original model: all assumed constant</vt:lpstr>
      <vt:lpstr>Observations</vt:lpstr>
      <vt:lpstr>Preliminary parameter sweep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Pavel Brodskiy</dc:creator>
  <cp:lastModifiedBy>Pavel Brodskiy</cp:lastModifiedBy>
  <cp:revision>120</cp:revision>
  <dcterms:created xsi:type="dcterms:W3CDTF">2015-11-02T16:27:02Z</dcterms:created>
  <dcterms:modified xsi:type="dcterms:W3CDTF">2015-11-05T02:40:04Z</dcterms:modified>
</cp:coreProperties>
</file>

<file path=docProps/thumbnail.jpeg>
</file>